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</p:sldIdLst>
  <p:sldSz cy="5143500" cx="9144000"/>
  <p:notesSz cx="6858000" cy="9144000"/>
  <p:embeddedFontLst>
    <p:embeddedFont>
      <p:font typeface="Roboto"/>
      <p:regular r:id="rId14"/>
      <p:bold r:id="rId15"/>
      <p:italic r:id="rId16"/>
      <p:boldItalic r:id="rId17"/>
    </p:embeddedFont>
    <p:embeddedFont>
      <p:font typeface="Arvo"/>
      <p:regular r:id="rId18"/>
      <p:bold r:id="rId19"/>
      <p:italic r:id="rId20"/>
      <p:boldItalic r:id="rId21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Arvo-italic.fntdata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21" Type="http://schemas.openxmlformats.org/officeDocument/2006/relationships/font" Target="fonts/Arvo-boldItalic.fntdata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font" Target="fonts/Roboto-bold.fntdata"/><Relationship Id="rId14" Type="http://schemas.openxmlformats.org/officeDocument/2006/relationships/font" Target="fonts/Roboto-regular.fntdata"/><Relationship Id="rId17" Type="http://schemas.openxmlformats.org/officeDocument/2006/relationships/font" Target="fonts/Roboto-boldItalic.fntdata"/><Relationship Id="rId16" Type="http://schemas.openxmlformats.org/officeDocument/2006/relationships/font" Target="fonts/Roboto-italic.fntdata"/><Relationship Id="rId5" Type="http://schemas.openxmlformats.org/officeDocument/2006/relationships/notesMaster" Target="notesMasters/notesMaster1.xml"/><Relationship Id="rId19" Type="http://schemas.openxmlformats.org/officeDocument/2006/relationships/font" Target="fonts/Arvo-bold.fntdata"/><Relationship Id="rId6" Type="http://schemas.openxmlformats.org/officeDocument/2006/relationships/slide" Target="slides/slide1.xml"/><Relationship Id="rId18" Type="http://schemas.openxmlformats.org/officeDocument/2006/relationships/font" Target="fonts/Arvo-regular.fntdata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4800ca1579_0_23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g4800ca1579_0_23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g4800ca1579_0_33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" name="Google Shape;58;g4800ca1579_0_33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g4800ca1579_0_34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" name="Google Shape;65;g4800ca1579_0_34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g4800ca1579_0_33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" name="Google Shape;72;g4800ca1579_0_33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g4800ca1579_0_34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1" name="Google Shape;81;g4800ca1579_0_34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g4800ca1579_0_35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9" name="Google Shape;89;g4800ca1579_0_35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g4800ca1579_1_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6" name="Google Shape;96;g4800ca1579_1_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g4800ca1579_1_1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2" name="Google Shape;102;g4800ca1579_1_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7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6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3.png"/><Relationship Id="rId4" Type="http://schemas.openxmlformats.org/officeDocument/2006/relationships/hyperlink" Target="http://www.youtube.com/watch?v=JytX3FX_nNg" TargetMode="External"/><Relationship Id="rId5" Type="http://schemas.openxmlformats.org/officeDocument/2006/relationships/image" Target="../media/image4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5.png"/><Relationship Id="rId4" Type="http://schemas.openxmlformats.org/officeDocument/2006/relationships/hyperlink" Target="http://www.youtube.com/watch?v=yMsy8ArCzZ4" TargetMode="External"/><Relationship Id="rId5" Type="http://schemas.openxmlformats.org/officeDocument/2006/relationships/image" Target="../media/image1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hyperlink" Target="http://www.youtube.com/watch?v=yMsy8ArCzZ4" TargetMode="External"/><Relationship Id="rId4" Type="http://schemas.openxmlformats.org/officeDocument/2006/relationships/image" Target="../media/image1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2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7200">
                <a:solidFill>
                  <a:srgbClr val="FFFFFF"/>
                </a:solidFill>
                <a:latin typeface="Arvo"/>
                <a:ea typeface="Arvo"/>
                <a:cs typeface="Arvo"/>
                <a:sym typeface="Arvo"/>
              </a:rPr>
              <a:t>PUBLIC SPEAKING</a:t>
            </a:r>
            <a:endParaRPr sz="7200">
              <a:solidFill>
                <a:srgbClr val="FFFFFF"/>
              </a:solidFill>
              <a:latin typeface="Arvo"/>
              <a:ea typeface="Arvo"/>
              <a:cs typeface="Arvo"/>
              <a:sym typeface="Arvo"/>
            </a:endParaRPr>
          </a:p>
        </p:txBody>
      </p:sp>
      <p:sp>
        <p:nvSpPr>
          <p:cNvPr id="55" name="Google Shape;55;p13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" sz="22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Catholic Robotics League Workshop and Scrimmage 2019</a:t>
            </a:r>
            <a:endParaRPr b="1" i="1" sz="22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>
                <a:latin typeface="Arvo"/>
                <a:ea typeface="Arvo"/>
                <a:cs typeface="Arvo"/>
                <a:sym typeface="Arvo"/>
              </a:rPr>
              <a:t>Why should I care?</a:t>
            </a:r>
            <a:endParaRPr sz="3600">
              <a:latin typeface="Arvo"/>
              <a:ea typeface="Arvo"/>
              <a:cs typeface="Arvo"/>
              <a:sym typeface="Arvo"/>
            </a:endParaRPr>
          </a:p>
        </p:txBody>
      </p:sp>
      <p:sp>
        <p:nvSpPr>
          <p:cNvPr id="61" name="Google Shape;61;p1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Font typeface="Roboto"/>
              <a:buChar char="-"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Public speaking is a life skill that you will use wherever you go</a:t>
            </a:r>
            <a:endParaRPr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Roboto"/>
              <a:ea typeface="Roboto"/>
              <a:cs typeface="Roboto"/>
              <a:sym typeface="Roboto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Font typeface="Roboto"/>
              <a:buChar char="-"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Effective way of getting your message across to a large audience</a:t>
            </a:r>
            <a:endParaRPr>
              <a:latin typeface="Roboto"/>
              <a:ea typeface="Roboto"/>
              <a:cs typeface="Roboto"/>
              <a:sym typeface="Roboto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Roboto"/>
              <a:ea typeface="Roboto"/>
              <a:cs typeface="Roboto"/>
              <a:sym typeface="Roboto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Font typeface="Roboto"/>
              <a:buChar char="-"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Improves…</a:t>
            </a:r>
            <a:endParaRPr>
              <a:latin typeface="Roboto"/>
              <a:ea typeface="Roboto"/>
              <a:cs typeface="Roboto"/>
              <a:sym typeface="Roboto"/>
            </a:endParaRPr>
          </a:p>
          <a:p>
            <a:pPr indent="-342900" lvl="1" marL="914400" rtl="0" algn="l">
              <a:spcBef>
                <a:spcPts val="0"/>
              </a:spcBef>
              <a:spcAft>
                <a:spcPts val="0"/>
              </a:spcAft>
              <a:buSzPts val="1800"/>
              <a:buFont typeface="Roboto"/>
              <a:buChar char="-"/>
            </a:pPr>
            <a:r>
              <a:rPr lang="en" sz="1800">
                <a:latin typeface="Roboto"/>
                <a:ea typeface="Roboto"/>
                <a:cs typeface="Roboto"/>
                <a:sym typeface="Roboto"/>
              </a:rPr>
              <a:t>Communication skills</a:t>
            </a:r>
            <a:endParaRPr sz="1800">
              <a:latin typeface="Roboto"/>
              <a:ea typeface="Roboto"/>
              <a:cs typeface="Roboto"/>
              <a:sym typeface="Roboto"/>
            </a:endParaRPr>
          </a:p>
          <a:p>
            <a:pPr indent="-342900" lvl="1" marL="914400" rtl="0" algn="l">
              <a:spcBef>
                <a:spcPts val="0"/>
              </a:spcBef>
              <a:spcAft>
                <a:spcPts val="0"/>
              </a:spcAft>
              <a:buSzPts val="1800"/>
              <a:buFont typeface="Roboto"/>
              <a:buChar char="-"/>
            </a:pPr>
            <a:r>
              <a:rPr lang="en" sz="1800">
                <a:latin typeface="Roboto"/>
                <a:ea typeface="Roboto"/>
                <a:cs typeface="Roboto"/>
                <a:sym typeface="Roboto"/>
              </a:rPr>
              <a:t>Leadership skills</a:t>
            </a:r>
            <a:endParaRPr sz="1800">
              <a:latin typeface="Roboto"/>
              <a:ea typeface="Roboto"/>
              <a:cs typeface="Roboto"/>
              <a:sym typeface="Roboto"/>
            </a:endParaRPr>
          </a:p>
          <a:p>
            <a:pPr indent="-342900" lvl="1" marL="914400" rtl="0" algn="l">
              <a:spcBef>
                <a:spcPts val="0"/>
              </a:spcBef>
              <a:spcAft>
                <a:spcPts val="0"/>
              </a:spcAft>
              <a:buSzPts val="1800"/>
              <a:buFont typeface="Roboto"/>
              <a:buChar char="-"/>
            </a:pPr>
            <a:r>
              <a:rPr lang="en" sz="1800">
                <a:latin typeface="Roboto"/>
                <a:ea typeface="Roboto"/>
                <a:cs typeface="Roboto"/>
                <a:sym typeface="Roboto"/>
              </a:rPr>
              <a:t>Confidence</a:t>
            </a:r>
            <a:endParaRPr sz="1800">
              <a:latin typeface="Roboto"/>
              <a:ea typeface="Roboto"/>
              <a:cs typeface="Roboto"/>
              <a:sym typeface="Roboto"/>
            </a:endParaRPr>
          </a:p>
          <a:p>
            <a:pPr indent="-342900" lvl="1" marL="914400" rtl="0" algn="l">
              <a:spcBef>
                <a:spcPts val="0"/>
              </a:spcBef>
              <a:spcAft>
                <a:spcPts val="0"/>
              </a:spcAft>
              <a:buSzPts val="1800"/>
              <a:buFont typeface="Roboto"/>
              <a:buChar char="-"/>
            </a:pPr>
            <a:r>
              <a:rPr lang="en" sz="1800">
                <a:latin typeface="Roboto"/>
                <a:ea typeface="Roboto"/>
                <a:cs typeface="Roboto"/>
                <a:sym typeface="Roboto"/>
              </a:rPr>
              <a:t>Ability to read and understand people</a:t>
            </a:r>
            <a:endParaRPr sz="1800"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62" name="Google Shape;62;p14"/>
          <p:cNvPicPr preferRelativeResize="0"/>
          <p:nvPr/>
        </p:nvPicPr>
        <p:blipFill rotWithShape="1">
          <a:blip r:embed="rId3">
            <a:alphaModFix/>
          </a:blip>
          <a:srcRect b="13482" l="14358" r="13162" t="14956"/>
          <a:stretch/>
        </p:blipFill>
        <p:spPr>
          <a:xfrm>
            <a:off x="5904700" y="2468875"/>
            <a:ext cx="2489450" cy="2304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>
                <a:latin typeface="Arvo"/>
                <a:ea typeface="Arvo"/>
                <a:cs typeface="Arvo"/>
                <a:sym typeface="Arvo"/>
              </a:rPr>
              <a:t>Building Good Habits</a:t>
            </a:r>
            <a:endParaRPr sz="3600">
              <a:latin typeface="Arvo"/>
              <a:ea typeface="Arvo"/>
              <a:cs typeface="Arvo"/>
              <a:sym typeface="Arvo"/>
            </a:endParaRPr>
          </a:p>
        </p:txBody>
      </p:sp>
      <p:sp>
        <p:nvSpPr>
          <p:cNvPr id="68" name="Google Shape;68;p1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600" u="sng">
                <a:solidFill>
                  <a:srgbClr val="FF0000"/>
                </a:solidFill>
              </a:rPr>
              <a:t>Don’t:</a:t>
            </a:r>
            <a:endParaRPr b="1" sz="1600" u="sng">
              <a:solidFill>
                <a:srgbClr val="FF0000"/>
              </a:solidFill>
            </a:endParaRPr>
          </a:p>
          <a:p>
            <a:pPr indent="-330200" lvl="0" marL="457200" rtl="0" algn="l">
              <a:spcBef>
                <a:spcPts val="1600"/>
              </a:spcBef>
              <a:spcAft>
                <a:spcPts val="0"/>
              </a:spcAft>
              <a:buClr>
                <a:srgbClr val="FF0000"/>
              </a:buClr>
              <a:buSzPts val="1600"/>
              <a:buChar char="-"/>
            </a:pPr>
            <a:r>
              <a:rPr b="1" lang="en" sz="1600">
                <a:solidFill>
                  <a:srgbClr val="FF0000"/>
                </a:solidFill>
              </a:rPr>
              <a:t>Fidget too much</a:t>
            </a:r>
            <a:endParaRPr b="1" sz="1600">
              <a:solidFill>
                <a:srgbClr val="FF0000"/>
              </a:solidFill>
            </a:endParaRPr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1600"/>
              <a:buChar char="-"/>
            </a:pPr>
            <a:r>
              <a:rPr b="1" lang="en" sz="1600">
                <a:solidFill>
                  <a:srgbClr val="FF0000"/>
                </a:solidFill>
              </a:rPr>
              <a:t>Go off topic</a:t>
            </a:r>
            <a:endParaRPr b="1" sz="1600">
              <a:solidFill>
                <a:srgbClr val="FF0000"/>
              </a:solidFill>
            </a:endParaRPr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1600"/>
              <a:buChar char="-"/>
            </a:pPr>
            <a:r>
              <a:rPr b="1" lang="en" sz="1600">
                <a:solidFill>
                  <a:srgbClr val="FF0000"/>
                </a:solidFill>
              </a:rPr>
              <a:t>Look at your feet/hands</a:t>
            </a:r>
            <a:endParaRPr b="1" sz="1600">
              <a:solidFill>
                <a:srgbClr val="FF0000"/>
              </a:solidFill>
            </a:endParaRPr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1600"/>
              <a:buChar char="-"/>
            </a:pPr>
            <a:r>
              <a:rPr b="1" lang="en" sz="1600">
                <a:solidFill>
                  <a:srgbClr val="FF0000"/>
                </a:solidFill>
              </a:rPr>
              <a:t>Cross your arms</a:t>
            </a:r>
            <a:endParaRPr b="1" sz="1600">
              <a:solidFill>
                <a:srgbClr val="FF0000"/>
              </a:solidFill>
            </a:endParaRPr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1600"/>
              <a:buChar char="-"/>
            </a:pPr>
            <a:r>
              <a:rPr b="1" lang="en" sz="1600">
                <a:solidFill>
                  <a:srgbClr val="FF0000"/>
                </a:solidFill>
              </a:rPr>
              <a:t>Ramble</a:t>
            </a:r>
            <a:endParaRPr b="1" sz="1600">
              <a:solidFill>
                <a:srgbClr val="FF0000"/>
              </a:solidFill>
            </a:endParaRPr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1600"/>
              <a:buChar char="-"/>
            </a:pPr>
            <a:r>
              <a:rPr b="1" lang="en" sz="1600">
                <a:solidFill>
                  <a:srgbClr val="FF0000"/>
                </a:solidFill>
              </a:rPr>
              <a:t>Pick your nose</a:t>
            </a:r>
            <a:endParaRPr b="1" sz="1600">
              <a:solidFill>
                <a:srgbClr val="6AA84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69" name="Google Shape;69;p1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1" lang="en" sz="1600" u="sng">
                <a:solidFill>
                  <a:srgbClr val="6AA84F"/>
                </a:solidFill>
                <a:latin typeface="Roboto"/>
                <a:ea typeface="Roboto"/>
                <a:cs typeface="Roboto"/>
                <a:sym typeface="Roboto"/>
              </a:rPr>
              <a:t>Do:</a:t>
            </a:r>
            <a:endParaRPr b="1" sz="1600" u="sng">
              <a:solidFill>
                <a:srgbClr val="6AA84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30200" lvl="0" marL="457200" rtl="0" algn="l">
              <a:spcBef>
                <a:spcPts val="1600"/>
              </a:spcBef>
              <a:spcAft>
                <a:spcPts val="0"/>
              </a:spcAft>
              <a:buClr>
                <a:srgbClr val="6AA84F"/>
              </a:buClr>
              <a:buSzPts val="1600"/>
              <a:buFont typeface="Roboto"/>
              <a:buChar char="-"/>
            </a:pPr>
            <a:r>
              <a:rPr b="1" lang="en" sz="1600">
                <a:solidFill>
                  <a:srgbClr val="6AA84F"/>
                </a:solidFill>
                <a:latin typeface="Roboto"/>
                <a:ea typeface="Roboto"/>
                <a:cs typeface="Roboto"/>
                <a:sym typeface="Roboto"/>
              </a:rPr>
              <a:t>Make eye contact</a:t>
            </a:r>
            <a:endParaRPr b="1" sz="1600">
              <a:solidFill>
                <a:srgbClr val="6AA84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Clr>
                <a:srgbClr val="6AA84F"/>
              </a:buClr>
              <a:buSzPts val="1600"/>
              <a:buFont typeface="Roboto"/>
              <a:buChar char="-"/>
            </a:pPr>
            <a:r>
              <a:rPr b="1" lang="en" sz="1600">
                <a:solidFill>
                  <a:srgbClr val="6AA84F"/>
                </a:solidFill>
                <a:latin typeface="Roboto"/>
                <a:ea typeface="Roboto"/>
                <a:cs typeface="Roboto"/>
                <a:sym typeface="Roboto"/>
              </a:rPr>
              <a:t>Speak clearly</a:t>
            </a:r>
            <a:endParaRPr b="1" sz="1600">
              <a:solidFill>
                <a:srgbClr val="6AA84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Clr>
                <a:srgbClr val="6AA84F"/>
              </a:buClr>
              <a:buSzPts val="1600"/>
              <a:buFont typeface="Roboto"/>
              <a:buChar char="-"/>
            </a:pPr>
            <a:r>
              <a:rPr b="1" lang="en" sz="1600">
                <a:solidFill>
                  <a:srgbClr val="6AA84F"/>
                </a:solidFill>
                <a:latin typeface="Roboto"/>
                <a:ea typeface="Roboto"/>
                <a:cs typeface="Roboto"/>
                <a:sym typeface="Roboto"/>
              </a:rPr>
              <a:t>Project your voice</a:t>
            </a:r>
            <a:endParaRPr b="1" sz="1600">
              <a:solidFill>
                <a:srgbClr val="6AA84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Clr>
                <a:srgbClr val="6AA84F"/>
              </a:buClr>
              <a:buSzPts val="1600"/>
              <a:buFont typeface="Roboto"/>
              <a:buChar char="-"/>
            </a:pPr>
            <a:r>
              <a:rPr b="1" lang="en" sz="1600">
                <a:solidFill>
                  <a:srgbClr val="6AA84F"/>
                </a:solidFill>
                <a:latin typeface="Roboto"/>
                <a:ea typeface="Roboto"/>
                <a:cs typeface="Roboto"/>
                <a:sym typeface="Roboto"/>
              </a:rPr>
              <a:t>Include important information</a:t>
            </a:r>
            <a:endParaRPr b="1" sz="1600">
              <a:solidFill>
                <a:srgbClr val="6AA84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Clr>
                <a:srgbClr val="6AA84F"/>
              </a:buClr>
              <a:buSzPts val="1600"/>
              <a:buFont typeface="Roboto"/>
              <a:buChar char="-"/>
            </a:pPr>
            <a:r>
              <a:rPr b="1" lang="en" sz="1600">
                <a:solidFill>
                  <a:srgbClr val="6AA84F"/>
                </a:solidFill>
                <a:latin typeface="Roboto"/>
                <a:ea typeface="Roboto"/>
                <a:cs typeface="Roboto"/>
                <a:sym typeface="Roboto"/>
              </a:rPr>
              <a:t>Use an appropriate tone/vocabulary</a:t>
            </a:r>
            <a:endParaRPr b="1" sz="1600">
              <a:solidFill>
                <a:srgbClr val="6AA84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Clr>
                <a:srgbClr val="6AA84F"/>
              </a:buClr>
              <a:buSzPts val="1600"/>
              <a:buFont typeface="Roboto"/>
              <a:buChar char="-"/>
            </a:pPr>
            <a:r>
              <a:rPr b="1" lang="en" sz="1600">
                <a:solidFill>
                  <a:srgbClr val="6AA84F"/>
                </a:solidFill>
                <a:latin typeface="Roboto"/>
                <a:ea typeface="Roboto"/>
                <a:cs typeface="Roboto"/>
                <a:sym typeface="Roboto"/>
              </a:rPr>
              <a:t>Answer questions</a:t>
            </a:r>
            <a:endParaRPr b="1" sz="160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>
                <a:latin typeface="Arvo"/>
                <a:ea typeface="Arvo"/>
                <a:cs typeface="Arvo"/>
                <a:sym typeface="Arvo"/>
              </a:rPr>
              <a:t>ACTIVITY: Filler Free</a:t>
            </a:r>
            <a:endParaRPr sz="3600">
              <a:latin typeface="Arvo"/>
              <a:ea typeface="Arvo"/>
              <a:cs typeface="Arvo"/>
              <a:sym typeface="Arvo"/>
            </a:endParaRPr>
          </a:p>
        </p:txBody>
      </p:sp>
      <p:sp>
        <p:nvSpPr>
          <p:cNvPr id="75" name="Google Shape;75;p16"/>
          <p:cNvSpPr txBox="1"/>
          <p:nvPr>
            <p:ph idx="1" type="body"/>
          </p:nvPr>
        </p:nvSpPr>
        <p:spPr>
          <a:xfrm>
            <a:off x="311700" y="1152475"/>
            <a:ext cx="8520600" cy="2003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Font typeface="Roboto"/>
              <a:buChar char="-"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Find a partner </a:t>
            </a:r>
            <a:r>
              <a:rPr b="1" lang="en">
                <a:latin typeface="Roboto"/>
                <a:ea typeface="Roboto"/>
                <a:cs typeface="Roboto"/>
                <a:sym typeface="Roboto"/>
              </a:rPr>
              <a:t>that you do not know</a:t>
            </a:r>
            <a:r>
              <a:rPr lang="en">
                <a:latin typeface="Roboto"/>
                <a:ea typeface="Roboto"/>
                <a:cs typeface="Roboto"/>
                <a:sym typeface="Roboto"/>
              </a:rPr>
              <a:t> </a:t>
            </a:r>
            <a:endParaRPr>
              <a:latin typeface="Roboto"/>
              <a:ea typeface="Roboto"/>
              <a:cs typeface="Roboto"/>
              <a:sym typeface="Roboto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Roboto"/>
              <a:ea typeface="Roboto"/>
              <a:cs typeface="Roboto"/>
              <a:sym typeface="Roboto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Font typeface="Roboto"/>
              <a:buChar char="-"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Talk for </a:t>
            </a:r>
            <a:r>
              <a:rPr lang="en">
                <a:solidFill>
                  <a:srgbClr val="FF0000"/>
                </a:solidFill>
                <a:latin typeface="Roboto"/>
                <a:ea typeface="Roboto"/>
                <a:cs typeface="Roboto"/>
                <a:sym typeface="Roboto"/>
              </a:rPr>
              <a:t>30 seconds</a:t>
            </a:r>
            <a:r>
              <a:rPr lang="en">
                <a:latin typeface="Roboto"/>
                <a:ea typeface="Roboto"/>
                <a:cs typeface="Roboto"/>
                <a:sym typeface="Roboto"/>
              </a:rPr>
              <a:t> without using any filler words</a:t>
            </a:r>
            <a:endParaRPr>
              <a:latin typeface="Roboto"/>
              <a:ea typeface="Roboto"/>
              <a:cs typeface="Roboto"/>
              <a:sym typeface="Roboto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Roboto"/>
              <a:ea typeface="Roboto"/>
              <a:cs typeface="Roboto"/>
              <a:sym typeface="Roboto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Font typeface="Roboto"/>
              <a:buChar char="-"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DON’T USE:</a:t>
            </a:r>
            <a:endParaRPr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	“</a:t>
            </a:r>
            <a:r>
              <a:rPr lang="en">
                <a:latin typeface="Roboto"/>
                <a:ea typeface="Roboto"/>
                <a:cs typeface="Roboto"/>
                <a:sym typeface="Roboto"/>
              </a:rPr>
              <a:t>u</a:t>
            </a:r>
            <a:r>
              <a:rPr lang="en">
                <a:latin typeface="Roboto"/>
                <a:ea typeface="Roboto"/>
                <a:cs typeface="Roboto"/>
                <a:sym typeface="Roboto"/>
              </a:rPr>
              <a:t>m”	“like”	“uh”		“y’know”</a:t>
            </a:r>
            <a:endParaRPr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latin typeface="Roboto"/>
                <a:ea typeface="Roboto"/>
                <a:cs typeface="Roboto"/>
                <a:sym typeface="Roboto"/>
              </a:rPr>
              <a:t>Your topic: 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76" name="Google Shape;76;p16"/>
          <p:cNvSpPr txBox="1"/>
          <p:nvPr>
            <p:ph idx="1" type="body"/>
          </p:nvPr>
        </p:nvSpPr>
        <p:spPr>
          <a:xfrm>
            <a:off x="311700" y="3619475"/>
            <a:ext cx="53667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rPr lang="en" sz="2400">
                <a:latin typeface="Roboto"/>
                <a:ea typeface="Roboto"/>
                <a:cs typeface="Roboto"/>
                <a:sym typeface="Roboto"/>
              </a:rPr>
              <a:t>If you could have any superpower, what would you pick, and why?</a:t>
            </a:r>
            <a:endParaRPr sz="2400"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77" name="Google Shape;77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843025" y="2235650"/>
            <a:ext cx="3075800" cy="260662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30 second timer (with 5 beeps at the end)&#10;Please do not re-upload the timers on this channel as I created them.&#10;-----------------------------" id="78" name="Google Shape;78;p16" title="30 second timer">
            <a:hlinkClick r:id="rId4"/>
          </p:cNvPr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445667" y="1017725"/>
            <a:ext cx="1444234" cy="1083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200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1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>
                <a:latin typeface="Arvo"/>
                <a:ea typeface="Arvo"/>
                <a:cs typeface="Arvo"/>
                <a:sym typeface="Arvo"/>
              </a:rPr>
              <a:t>ACTIVITY: </a:t>
            </a:r>
            <a:r>
              <a:rPr lang="en" sz="3600">
                <a:latin typeface="Arvo"/>
                <a:ea typeface="Arvo"/>
                <a:cs typeface="Arvo"/>
                <a:sym typeface="Arvo"/>
              </a:rPr>
              <a:t>Enthusiasm</a:t>
            </a:r>
            <a:r>
              <a:rPr lang="en" sz="3600">
                <a:latin typeface="Arvo"/>
                <a:ea typeface="Arvo"/>
                <a:cs typeface="Arvo"/>
                <a:sym typeface="Arvo"/>
              </a:rPr>
              <a:t> </a:t>
            </a:r>
            <a:endParaRPr sz="3600">
              <a:latin typeface="Arvo"/>
              <a:ea typeface="Arvo"/>
              <a:cs typeface="Arvo"/>
              <a:sym typeface="Arvo"/>
            </a:endParaRPr>
          </a:p>
        </p:txBody>
      </p:sp>
      <p:sp>
        <p:nvSpPr>
          <p:cNvPr id="84" name="Google Shape;84;p17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Font typeface="Roboto"/>
              <a:buChar char="-"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Get into groups of 4 people, </a:t>
            </a:r>
            <a:r>
              <a:rPr b="1" lang="en">
                <a:latin typeface="Roboto"/>
                <a:ea typeface="Roboto"/>
                <a:cs typeface="Roboto"/>
                <a:sym typeface="Roboto"/>
              </a:rPr>
              <a:t>that you do not know</a:t>
            </a:r>
            <a:endParaRPr b="1">
              <a:latin typeface="Roboto"/>
              <a:ea typeface="Roboto"/>
              <a:cs typeface="Roboto"/>
              <a:sym typeface="Roboto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Roboto"/>
              <a:ea typeface="Roboto"/>
              <a:cs typeface="Roboto"/>
              <a:sym typeface="Roboto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Font typeface="Roboto"/>
              <a:buChar char="-"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Choose a topic that you really don’t like</a:t>
            </a:r>
            <a:endParaRPr>
              <a:latin typeface="Roboto"/>
              <a:ea typeface="Roboto"/>
              <a:cs typeface="Roboto"/>
              <a:sym typeface="Roboto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Roboto"/>
              <a:ea typeface="Roboto"/>
              <a:cs typeface="Roboto"/>
              <a:sym typeface="Roboto"/>
            </a:endParaRPr>
          </a:p>
          <a:p>
            <a:pPr indent="-342900" lvl="1" marL="914400" rtl="0" algn="l">
              <a:spcBef>
                <a:spcPts val="0"/>
              </a:spcBef>
              <a:spcAft>
                <a:spcPts val="0"/>
              </a:spcAft>
              <a:buSzPts val="1800"/>
              <a:buFont typeface="Roboto"/>
              <a:buChar char="-"/>
            </a:pPr>
            <a:r>
              <a:rPr lang="en" sz="1800">
                <a:latin typeface="Roboto"/>
                <a:ea typeface="Roboto"/>
                <a:cs typeface="Roboto"/>
                <a:sym typeface="Roboto"/>
              </a:rPr>
              <a:t>It can be a TV show, movie, book, kitchen utensil, etc.</a:t>
            </a:r>
            <a:endParaRPr sz="1800"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Only say positive things about this topic for </a:t>
            </a:r>
            <a:r>
              <a:rPr lang="en">
                <a:solidFill>
                  <a:srgbClr val="FF0000"/>
                </a:solidFill>
                <a:latin typeface="Roboto"/>
                <a:ea typeface="Roboto"/>
                <a:cs typeface="Roboto"/>
                <a:sym typeface="Roboto"/>
              </a:rPr>
              <a:t>1 minute</a:t>
            </a:r>
            <a:r>
              <a:rPr lang="en">
                <a:latin typeface="Roboto"/>
                <a:ea typeface="Roboto"/>
                <a:cs typeface="Roboto"/>
                <a:sym typeface="Roboto"/>
              </a:rPr>
              <a:t>!</a:t>
            </a:r>
            <a:endParaRPr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85" name="Google Shape;85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489400" y="2950302"/>
            <a:ext cx="2485050" cy="201507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60 seconds (1 minute) countdown timer with beep. Beeps at the start/end.&#10;Simple mode - timer with white background and black text.&#10;&#10;Sixty seconds or one minute alarm clock with beep end. Help you for all occasions in LIFE.&#10;&#10;This timer is good for use when you:&#10;Study homework&#10;Doing something in classroom&#10;Readin a book&#10;Doing exercise&#10;Fit timer for gym&#10;&#10;Online and free for you! &#10;Best regards, Timers channel.&#10;---&#10;If you want change something in this timer send message on my e-mail.&#10;&#10;===&#10;P.S. I have challange for you and me. &#10;If you'll subscribe on this channel, I'll do new timer!&#10;&#10;Lets'GO!&#10;===&#10;&#10;Thank you for reading. I hope this countdown timer was useful to you." id="86" name="Google Shape;86;p17" title="60 Seconds countdown Timer (1 minute) - Beep at the end | Simple Timer (sixty sec, one min)">
            <a:hlinkClick r:id="rId4"/>
          </p:cNvPr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695904" y="979050"/>
            <a:ext cx="2072033" cy="15540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>
                <a:latin typeface="Arvo"/>
                <a:ea typeface="Arvo"/>
                <a:cs typeface="Arvo"/>
                <a:sym typeface="Arvo"/>
              </a:rPr>
              <a:t>ACTIVITY: Projects</a:t>
            </a:r>
            <a:endParaRPr sz="3600">
              <a:latin typeface="Arvo"/>
              <a:ea typeface="Arvo"/>
              <a:cs typeface="Arvo"/>
              <a:sym typeface="Arvo"/>
            </a:endParaRPr>
          </a:p>
        </p:txBody>
      </p:sp>
      <p:sp>
        <p:nvSpPr>
          <p:cNvPr id="92" name="Google Shape;92;p18"/>
          <p:cNvSpPr txBox="1"/>
          <p:nvPr>
            <p:ph idx="1" type="body"/>
          </p:nvPr>
        </p:nvSpPr>
        <p:spPr>
          <a:xfrm>
            <a:off x="311700" y="10762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Font typeface="Roboto"/>
              <a:buChar char="-"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Find another group to join up with</a:t>
            </a:r>
            <a:endParaRPr b="1">
              <a:latin typeface="Roboto"/>
              <a:ea typeface="Roboto"/>
              <a:cs typeface="Roboto"/>
              <a:sym typeface="Roboto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Font typeface="Roboto"/>
              <a:buChar char="-"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Each person will give a </a:t>
            </a:r>
            <a:r>
              <a:rPr lang="en">
                <a:solidFill>
                  <a:srgbClr val="FF0000"/>
                </a:solidFill>
                <a:latin typeface="Roboto"/>
                <a:ea typeface="Roboto"/>
                <a:cs typeface="Roboto"/>
                <a:sym typeface="Roboto"/>
              </a:rPr>
              <a:t>1 minute</a:t>
            </a:r>
            <a:r>
              <a:rPr lang="en">
                <a:solidFill>
                  <a:srgbClr val="FF9900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">
                <a:latin typeface="Roboto"/>
                <a:ea typeface="Roboto"/>
                <a:cs typeface="Roboto"/>
                <a:sym typeface="Roboto"/>
              </a:rPr>
              <a:t>summary of what you’ve been working on </a:t>
            </a:r>
            <a:endParaRPr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Roboto"/>
              <a:ea typeface="Roboto"/>
              <a:cs typeface="Roboto"/>
              <a:sym typeface="Roboto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Font typeface="Roboto"/>
              <a:buChar char="-"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Use what you learned in the past two activities to help you</a:t>
            </a:r>
            <a:endParaRPr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Think about:</a:t>
            </a:r>
            <a:endParaRPr>
              <a:latin typeface="Roboto"/>
              <a:ea typeface="Roboto"/>
              <a:cs typeface="Roboto"/>
              <a:sym typeface="Roboto"/>
            </a:endParaRPr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SzPts val="1600"/>
              <a:buFont typeface="Roboto"/>
              <a:buChar char="-"/>
            </a:pPr>
            <a:r>
              <a:rPr lang="en" sz="1600">
                <a:latin typeface="Roboto"/>
                <a:ea typeface="Roboto"/>
                <a:cs typeface="Roboto"/>
                <a:sym typeface="Roboto"/>
              </a:rPr>
              <a:t>What is the problem you’re solving?</a:t>
            </a:r>
            <a:endParaRPr sz="1600">
              <a:latin typeface="Roboto"/>
              <a:ea typeface="Roboto"/>
              <a:cs typeface="Roboto"/>
              <a:sym typeface="Roboto"/>
            </a:endParaRPr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SzPts val="1600"/>
              <a:buFont typeface="Roboto"/>
              <a:buChar char="-"/>
            </a:pPr>
            <a:r>
              <a:rPr lang="en" sz="1600">
                <a:latin typeface="Roboto"/>
                <a:ea typeface="Roboto"/>
                <a:cs typeface="Roboto"/>
                <a:sym typeface="Roboto"/>
              </a:rPr>
              <a:t>What is some of your research?</a:t>
            </a:r>
            <a:endParaRPr sz="1600">
              <a:latin typeface="Roboto"/>
              <a:ea typeface="Roboto"/>
              <a:cs typeface="Roboto"/>
              <a:sym typeface="Roboto"/>
            </a:endParaRPr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SzPts val="1600"/>
              <a:buFont typeface="Roboto"/>
              <a:buChar char="-"/>
            </a:pPr>
            <a:r>
              <a:rPr lang="en" sz="1600">
                <a:latin typeface="Roboto"/>
                <a:ea typeface="Roboto"/>
                <a:cs typeface="Roboto"/>
                <a:sym typeface="Roboto"/>
              </a:rPr>
              <a:t>Have you been building or coding?</a:t>
            </a:r>
            <a:endParaRPr sz="1600"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descr="60 seconds (1 minute) countdown timer with beep. Beeps at the start/end.&#10;Simple mode - timer with white background and black text.&#10;&#10;Sixty seconds or one minute alarm clock with beep end. Help you for all occasions in LIFE.&#10;&#10;This timer is good for use when you:&#10;Study homework&#10;Doing something in classroom&#10;Readin a book&#10;Doing exercise&#10;Fit timer for gym&#10;&#10;Online and free for you! &#10;Best regards, Timers channel.&#10;---&#10;If you want change something in this timer send message on my e-mail.&#10;&#10;===&#10;P.S. I have challange for you and me. &#10;If you'll subscribe on this channel, I'll do new timer!&#10;&#10;Lets'GO!&#10;===&#10;&#10;Thank you for reading. I hope this countdown timer was useful to you." id="93" name="Google Shape;93;p18" title="60 Seconds countdown Timer (1 minute) - Beep at the end | Simple Timer (sixty sec, one min)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695904" y="3289750"/>
            <a:ext cx="2072033" cy="15540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19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>
                <a:latin typeface="Arvo"/>
                <a:ea typeface="Arvo"/>
                <a:cs typeface="Arvo"/>
                <a:sym typeface="Arvo"/>
              </a:rPr>
              <a:t>It’s not just you!</a:t>
            </a:r>
            <a:endParaRPr sz="3600">
              <a:latin typeface="Arvo"/>
              <a:ea typeface="Arvo"/>
              <a:cs typeface="Arvo"/>
              <a:sym typeface="Arvo"/>
            </a:endParaRPr>
          </a:p>
        </p:txBody>
      </p:sp>
      <p:sp>
        <p:nvSpPr>
          <p:cNvPr id="99" name="Google Shape;99;p19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Font typeface="Roboto"/>
              <a:buChar char="-"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Over 75% of the population struggles with a fear of public speaking</a:t>
            </a:r>
            <a:endParaRPr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Roboto"/>
              <a:ea typeface="Roboto"/>
              <a:cs typeface="Roboto"/>
              <a:sym typeface="Roboto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Font typeface="Roboto"/>
              <a:buChar char="-"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Here’s how to cope with any anxiety you may have:</a:t>
            </a:r>
            <a:endParaRPr>
              <a:latin typeface="Roboto"/>
              <a:ea typeface="Roboto"/>
              <a:cs typeface="Roboto"/>
              <a:sym typeface="Roboto"/>
            </a:endParaRPr>
          </a:p>
          <a:p>
            <a:pPr indent="-342900" lvl="1" marL="914400" rtl="0" algn="l">
              <a:spcBef>
                <a:spcPts val="0"/>
              </a:spcBef>
              <a:spcAft>
                <a:spcPts val="0"/>
              </a:spcAft>
              <a:buSzPts val="1800"/>
              <a:buFont typeface="Roboto"/>
              <a:buChar char="-"/>
            </a:pPr>
            <a:r>
              <a:rPr lang="en" sz="1800">
                <a:latin typeface="Roboto"/>
                <a:ea typeface="Roboto"/>
                <a:cs typeface="Roboto"/>
                <a:sym typeface="Roboto"/>
              </a:rPr>
              <a:t>Fake it ‘til you make it</a:t>
            </a:r>
            <a:endParaRPr sz="1800">
              <a:latin typeface="Roboto"/>
              <a:ea typeface="Roboto"/>
              <a:cs typeface="Roboto"/>
              <a:sym typeface="Roboto"/>
            </a:endParaRPr>
          </a:p>
          <a:p>
            <a:pPr indent="-342900" lvl="1" marL="914400" rtl="0" algn="l">
              <a:spcBef>
                <a:spcPts val="0"/>
              </a:spcBef>
              <a:spcAft>
                <a:spcPts val="0"/>
              </a:spcAft>
              <a:buSzPts val="1800"/>
              <a:buFont typeface="Roboto"/>
              <a:buChar char="-"/>
            </a:pPr>
            <a:r>
              <a:rPr lang="en" sz="1800">
                <a:latin typeface="Roboto"/>
                <a:ea typeface="Roboto"/>
                <a:cs typeface="Roboto"/>
                <a:sym typeface="Roboto"/>
              </a:rPr>
              <a:t>Practice makes perfect</a:t>
            </a:r>
            <a:endParaRPr sz="1800">
              <a:latin typeface="Roboto"/>
              <a:ea typeface="Roboto"/>
              <a:cs typeface="Roboto"/>
              <a:sym typeface="Roboto"/>
            </a:endParaRPr>
          </a:p>
          <a:p>
            <a:pPr indent="-342900" lvl="1" marL="914400" rtl="0" algn="l">
              <a:spcBef>
                <a:spcPts val="0"/>
              </a:spcBef>
              <a:spcAft>
                <a:spcPts val="0"/>
              </a:spcAft>
              <a:buSzPts val="1800"/>
              <a:buFont typeface="Roboto"/>
              <a:buChar char="-"/>
            </a:pPr>
            <a:r>
              <a:rPr lang="en" sz="1800">
                <a:latin typeface="Roboto"/>
                <a:ea typeface="Roboto"/>
                <a:cs typeface="Roboto"/>
                <a:sym typeface="Roboto"/>
              </a:rPr>
              <a:t>Breathe</a:t>
            </a:r>
            <a:endParaRPr sz="1800">
              <a:latin typeface="Roboto"/>
              <a:ea typeface="Roboto"/>
              <a:cs typeface="Roboto"/>
              <a:sym typeface="Roboto"/>
            </a:endParaRPr>
          </a:p>
          <a:p>
            <a:pPr indent="0" lvl="0" marL="9144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latin typeface="Roboto"/>
              <a:ea typeface="Roboto"/>
              <a:cs typeface="Roboto"/>
              <a:sym typeface="Roboto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Font typeface="Roboto"/>
              <a:buChar char="-"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Use the lessons you’ve learned today in not just your project presentations, but in your everyday life!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" name="Google Shape;104;p20"/>
          <p:cNvPicPr preferRelativeResize="0"/>
          <p:nvPr/>
        </p:nvPicPr>
        <p:blipFill rotWithShape="1">
          <a:blip r:embed="rId3">
            <a:alphaModFix/>
          </a:blip>
          <a:srcRect b="4168" l="0" r="0" t="0"/>
          <a:stretch/>
        </p:blipFill>
        <p:spPr>
          <a:xfrm>
            <a:off x="152400" y="152400"/>
            <a:ext cx="8853400" cy="4783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