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Bree Serif" panose="020B0604020202020204" charset="0"/>
      <p:regular r:id="rId7"/>
    </p:embeddedFont>
    <p:embeddedFont>
      <p:font typeface="Merriweather" panose="020B060402020202020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37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 be presented in Conjunction with Battery Spill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4d963ad9d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4d963ad9d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4d963ad9d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4d963ad9d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d963ad9d2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d963ad9d2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hyperlink" Target="http://www.youtube.com/watch?v=tt9keibjGm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628750" y="1083775"/>
            <a:ext cx="5532600" cy="185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solidFill>
                  <a:srgbClr val="FFFFFF"/>
                </a:solidFill>
                <a:latin typeface="Bree Serif"/>
                <a:ea typeface="Bree Serif"/>
                <a:cs typeface="Bree Serif"/>
                <a:sym typeface="Bree Serif"/>
              </a:rPr>
              <a:t>Battery Spill Kit Presentation</a:t>
            </a:r>
            <a:endParaRPr>
              <a:solidFill>
                <a:srgbClr val="FFFFFF"/>
              </a:solidFill>
              <a:latin typeface="Bree Serif"/>
              <a:ea typeface="Bree Serif"/>
              <a:cs typeface="Bree Serif"/>
              <a:sym typeface="Bree Serif"/>
            </a:endParaRPr>
          </a:p>
        </p:txBody>
      </p:sp>
      <p:sp>
        <p:nvSpPr>
          <p:cNvPr id="55" name="Google Shape;55;p13"/>
          <p:cNvSpPr txBox="1">
            <a:spLocks noGrp="1"/>
          </p:cNvSpPr>
          <p:nvPr>
            <p:ph type="subTitle" idx="1"/>
          </p:nvPr>
        </p:nvSpPr>
        <p:spPr>
          <a:xfrm>
            <a:off x="1333875" y="4349825"/>
            <a:ext cx="8438100" cy="1853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800">
                <a:solidFill>
                  <a:srgbClr val="000000"/>
                </a:solidFill>
                <a:highlight>
                  <a:srgbClr val="000000"/>
                </a:highlight>
              </a:rPr>
              <a:t>fndjkakdkdkjsanjkdnajkdksanjkdn</a:t>
            </a:r>
            <a:endParaRPr sz="3800">
              <a:solidFill>
                <a:srgbClr val="000000"/>
              </a:solidFill>
              <a:highlight>
                <a:srgbClr val="000000"/>
              </a:highlight>
            </a:endParaRPr>
          </a:p>
        </p:txBody>
      </p:sp>
      <p:sp>
        <p:nvSpPr>
          <p:cNvPr id="56" name="Google Shape;56;p13"/>
          <p:cNvSpPr txBox="1"/>
          <p:nvPr/>
        </p:nvSpPr>
        <p:spPr>
          <a:xfrm>
            <a:off x="8770325" y="0"/>
            <a:ext cx="1290900" cy="47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00">
                <a:solidFill>
                  <a:srgbClr val="FFFFFF"/>
                </a:solidFill>
              </a:rPr>
              <a:t>(poorly made)</a:t>
            </a:r>
            <a:endParaRPr sz="200">
              <a:solidFill>
                <a:srgbClr val="FFFFFF"/>
              </a:solidFill>
            </a:endParaRPr>
          </a:p>
        </p:txBody>
      </p:sp>
      <p:sp>
        <p:nvSpPr>
          <p:cNvPr id="57" name="Google Shape;57;p13"/>
          <p:cNvSpPr txBox="1"/>
          <p:nvPr/>
        </p:nvSpPr>
        <p:spPr>
          <a:xfrm>
            <a:off x="2904575" y="2771650"/>
            <a:ext cx="3250500" cy="166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Presented by Safety Team 4541</a:t>
            </a:r>
            <a:endParaRPr>
              <a:solidFill>
                <a:srgbClr val="FFFFFF"/>
              </a:solidFill>
            </a:endParaRPr>
          </a:p>
          <a:p>
            <a:pPr marL="0" lvl="0" indent="0" algn="l" rtl="0">
              <a:spcBef>
                <a:spcPts val="0"/>
              </a:spcBef>
              <a:spcAft>
                <a:spcPts val="0"/>
              </a:spcAft>
              <a:buNone/>
            </a:pPr>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latin typeface="Merriweather"/>
                <a:ea typeface="Merriweather"/>
                <a:cs typeface="Merriweather"/>
                <a:sym typeface="Merriweather"/>
              </a:rPr>
              <a:t>How to Use [Part 1]</a:t>
            </a:r>
            <a:endParaRPr sz="2400">
              <a:latin typeface="Merriweather"/>
              <a:ea typeface="Merriweather"/>
              <a:cs typeface="Merriweather"/>
              <a:sym typeface="Merriweather"/>
            </a:endParaRPr>
          </a:p>
        </p:txBody>
      </p:sp>
      <p:sp>
        <p:nvSpPr>
          <p:cNvPr id="63" name="Google Shape;63;p14"/>
          <p:cNvSpPr txBox="1">
            <a:spLocks noGrp="1"/>
          </p:cNvSpPr>
          <p:nvPr>
            <p:ph type="body" idx="1"/>
          </p:nvPr>
        </p:nvSpPr>
        <p:spPr>
          <a:xfrm>
            <a:off x="311700" y="1017725"/>
            <a:ext cx="8520600" cy="39498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Evacuate everyone from the spill area and notify a teacher.</a:t>
            </a:r>
            <a:endParaRPr/>
          </a:p>
          <a:p>
            <a:pPr marL="457200" lvl="0" indent="-342900" algn="l" rtl="0">
              <a:spcBef>
                <a:spcPts val="0"/>
              </a:spcBef>
              <a:spcAft>
                <a:spcPts val="0"/>
              </a:spcAft>
              <a:buSzPts val="1800"/>
              <a:buAutoNum type="arabicPeriod"/>
            </a:pPr>
            <a:r>
              <a:rPr lang="en"/>
              <a:t>Wear safety glasses and gloves. </a:t>
            </a:r>
            <a:endParaRPr/>
          </a:p>
          <a:p>
            <a:pPr marL="457200" lvl="0" indent="-342900" algn="l" rtl="0">
              <a:spcBef>
                <a:spcPts val="0"/>
              </a:spcBef>
              <a:spcAft>
                <a:spcPts val="0"/>
              </a:spcAft>
              <a:buSzPts val="1800"/>
              <a:buAutoNum type="arabicPeriod"/>
            </a:pPr>
            <a:r>
              <a:rPr lang="en"/>
              <a:t>Ventilate contaminated area.</a:t>
            </a:r>
            <a:endParaRPr/>
          </a:p>
          <a:p>
            <a:pPr marL="457200" lvl="0" indent="-342900" algn="l" rtl="0">
              <a:spcBef>
                <a:spcPts val="0"/>
              </a:spcBef>
              <a:spcAft>
                <a:spcPts val="0"/>
              </a:spcAft>
              <a:buSzPts val="1800"/>
              <a:buAutoNum type="arabicPeriod"/>
            </a:pPr>
            <a:r>
              <a:rPr lang="en"/>
              <a:t>Put the sorbent material (yellow pads) on the spill. Once soaked up, remove and dispose of the pads.</a:t>
            </a:r>
            <a:endParaRPr/>
          </a:p>
          <a:p>
            <a:pPr marL="457200" lvl="0" indent="-342900" algn="l" rtl="0">
              <a:spcBef>
                <a:spcPts val="0"/>
              </a:spcBef>
              <a:spcAft>
                <a:spcPts val="0"/>
              </a:spcAft>
              <a:buSzPts val="1800"/>
              <a:buAutoNum type="arabicPeriod"/>
            </a:pPr>
            <a:r>
              <a:rPr lang="en"/>
              <a:t>Slowly pour the acid neutralizer (the purple liquid) on the contained spilled battery acid. CAUTION: some heat or gasses may be generated during the neutralization phase.</a:t>
            </a:r>
            <a:endParaRPr/>
          </a:p>
          <a:p>
            <a:pPr marL="457200" lvl="0" indent="-342900" algn="l" rtl="0">
              <a:spcBef>
                <a:spcPts val="0"/>
              </a:spcBef>
              <a:spcAft>
                <a:spcPts val="0"/>
              </a:spcAft>
              <a:buSzPts val="1800"/>
              <a:buAutoNum type="arabicPeriod"/>
            </a:pPr>
            <a:r>
              <a:rPr lang="en"/>
              <a:t>The color change indicator on the side of neutralizer bottle will change from purple to yellow while it is neutralizing, then to maroon.</a:t>
            </a:r>
            <a:endParaRPr/>
          </a:p>
          <a:p>
            <a:pPr marL="457200" lvl="0" indent="-342900" algn="l" rtl="0">
              <a:spcBef>
                <a:spcPts val="0"/>
              </a:spcBef>
              <a:spcAft>
                <a:spcPts val="0"/>
              </a:spcAft>
              <a:buSzPts val="1800"/>
              <a:buAutoNum type="arabicPeriod"/>
            </a:pPr>
            <a:r>
              <a:rPr lang="en"/>
              <a:t>Let liquid cool.</a:t>
            </a:r>
            <a:endParaRPr/>
          </a:p>
          <a:p>
            <a:pPr marL="0" lvl="0" indent="0" algn="l" rtl="0">
              <a:spcBef>
                <a:spcPts val="1600"/>
              </a:spcBef>
              <a:spcAft>
                <a:spcPts val="0"/>
              </a:spcAft>
              <a:buNone/>
            </a:pPr>
            <a:endParaRPr sz="1400"/>
          </a:p>
          <a:p>
            <a:pPr marL="0" lvl="0" indent="0" algn="l" rtl="0">
              <a:spcBef>
                <a:spcPts val="1600"/>
              </a:spcBef>
              <a:spcAft>
                <a:spcPts val="0"/>
              </a:spcAft>
              <a:buNone/>
            </a:pPr>
            <a:endParaRPr sz="1400"/>
          </a:p>
          <a:p>
            <a:pPr marL="457200" lvl="0" indent="0" algn="l" rtl="0">
              <a:spcBef>
                <a:spcPts val="1600"/>
              </a:spcBef>
              <a:spcAft>
                <a:spcPts val="1600"/>
              </a:spcAft>
              <a:buNone/>
            </a:pP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Merriweather"/>
                <a:ea typeface="Merriweather"/>
                <a:cs typeface="Merriweather"/>
                <a:sym typeface="Merriweather"/>
              </a:rPr>
              <a:t>How to Use AQUALOCKIT Polymer </a:t>
            </a:r>
            <a:endParaRPr>
              <a:latin typeface="Merriweather"/>
              <a:ea typeface="Merriweather"/>
              <a:cs typeface="Merriweather"/>
              <a:sym typeface="Merriweather"/>
            </a:endParaRPr>
          </a:p>
        </p:txBody>
      </p:sp>
      <p:sp>
        <p:nvSpPr>
          <p:cNvPr id="69" name="Google Shape;69;p15"/>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Sprinkle the AQUALOCKIT polymer (granules) onto the neutralized spill.</a:t>
            </a:r>
            <a:endParaRPr/>
          </a:p>
          <a:p>
            <a:pPr marL="457200" lvl="0" indent="-342900" algn="l" rtl="0">
              <a:spcBef>
                <a:spcPts val="0"/>
              </a:spcBef>
              <a:spcAft>
                <a:spcPts val="0"/>
              </a:spcAft>
              <a:buSzPts val="1800"/>
              <a:buAutoNum type="arabicPeriod"/>
            </a:pPr>
            <a:r>
              <a:rPr lang="en"/>
              <a:t>Allow it to absorb the spill.</a:t>
            </a:r>
            <a:endParaRPr/>
          </a:p>
          <a:p>
            <a:pPr marL="457200" lvl="0" indent="-342900" algn="l" rtl="0">
              <a:spcBef>
                <a:spcPts val="0"/>
              </a:spcBef>
              <a:spcAft>
                <a:spcPts val="0"/>
              </a:spcAft>
              <a:buSzPts val="1800"/>
              <a:buAutoNum type="arabicPeriod"/>
            </a:pPr>
            <a:r>
              <a:rPr lang="en"/>
              <a:t>Collect the AQUALOCKIT polymer with a vacuum or the small shovel and dustpan in the battery spill kit.</a:t>
            </a:r>
            <a:endParaRPr/>
          </a:p>
          <a:p>
            <a:pPr marL="457200" lvl="0" indent="-342900" algn="l" rtl="0">
              <a:spcBef>
                <a:spcPts val="0"/>
              </a:spcBef>
              <a:spcAft>
                <a:spcPts val="0"/>
              </a:spcAft>
              <a:buSzPts val="1800"/>
              <a:buAutoNum type="arabicPeriod"/>
            </a:pPr>
            <a:r>
              <a:rPr lang="en"/>
              <a:t>Place more sorbent pads to collect any remaining liquid.</a:t>
            </a:r>
            <a:endParaRPr/>
          </a:p>
          <a:p>
            <a:pPr marL="457200" lvl="0" indent="-342900" algn="l" rtl="0">
              <a:spcBef>
                <a:spcPts val="0"/>
              </a:spcBef>
              <a:spcAft>
                <a:spcPts val="0"/>
              </a:spcAft>
              <a:buSzPts val="1800"/>
              <a:buAutoNum type="arabicPeriod"/>
            </a:pPr>
            <a:r>
              <a:rPr lang="en"/>
              <a:t>Properly dispose of all used articles</a:t>
            </a:r>
            <a:endParaRPr/>
          </a:p>
          <a:p>
            <a:pPr marL="457200" lvl="0" indent="-342900" algn="l" rtl="0">
              <a:spcBef>
                <a:spcPts val="0"/>
              </a:spcBef>
              <a:spcAft>
                <a:spcPts val="0"/>
              </a:spcAft>
              <a:buSzPts val="1800"/>
              <a:buAutoNum type="arabicPeriod"/>
            </a:pPr>
            <a:r>
              <a:rPr lang="en"/>
              <a:t>Wipe up residue with a non-woven cloth material.</a:t>
            </a:r>
            <a:endParaRPr/>
          </a:p>
          <a:p>
            <a:pPr marL="0" lvl="0" indent="0" algn="l" rtl="0">
              <a:spcBef>
                <a:spcPts val="1600"/>
              </a:spcBef>
              <a:spcAft>
                <a:spcPts val="1600"/>
              </a:spcAft>
              <a:buNone/>
            </a:pPr>
            <a:r>
              <a:rPr lang="en"/>
              <a:t>NOTE: Depending on the extent of the clean-up process, additional equipment may be required.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3"/>
        <p:cNvGrpSpPr/>
        <p:nvPr/>
      </p:nvGrpSpPr>
      <p:grpSpPr>
        <a:xfrm>
          <a:off x="0" y="0"/>
          <a:ext cx="0" cy="0"/>
          <a:chOff x="0" y="0"/>
          <a:chExt cx="0" cy="0"/>
        </a:xfrm>
      </p:grpSpPr>
      <p:pic>
        <p:nvPicPr>
          <p:cNvPr id="74" name="Google Shape;74;p16" descr="Chemical neutralizing kits are made of plastic for long lasting durability and dependability. Kits contain, absorb, neutralize and solidify spills for maintenance ease and safety. Units include gloves, goggles, boot covers, disposal bags and more for operator protection and stability. Available styles include Acid Absorber/Neutralizer Spill Kit, Acid Neutralizer Spill&#10;http://goo.gl/25agJ5" title="Spilfyter® Grab &amp; Go® Battery Acid Spill Kit">
            <a:hlinkClick r:id="rId4"/>
          </p:cNvPr>
          <p:cNvPicPr preferRelativeResize="0"/>
          <p:nvPr/>
        </p:nvPicPr>
        <p:blipFill>
          <a:blip r:embed="rId5">
            <a:alphaModFix/>
          </a:blip>
          <a:stretch>
            <a:fillRect/>
          </a:stretch>
        </p:blipFill>
        <p:spPr>
          <a:xfrm>
            <a:off x="0" y="0"/>
            <a:ext cx="9144000" cy="5143500"/>
          </a:xfrm>
          <a:prstGeom prst="rect">
            <a:avLst/>
          </a:prstGeom>
          <a:noFill/>
          <a:ln>
            <a:noFill/>
          </a:ln>
        </p:spPr>
      </p:pic>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218</Words>
  <Application>Microsoft Office PowerPoint</Application>
  <PresentationFormat>On-screen Show (16:9)</PresentationFormat>
  <Paragraphs>22</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Bree Serif</vt:lpstr>
      <vt:lpstr>Merriweather</vt:lpstr>
      <vt:lpstr>Arial</vt:lpstr>
      <vt:lpstr>Simple Dark</vt:lpstr>
      <vt:lpstr>Battery Spill Kit Presentation</vt:lpstr>
      <vt:lpstr>How to Use [Part 1]</vt:lpstr>
      <vt:lpstr>How to Use AQUALOCKIT Polymer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Battery Spill Kit Presentation</dc:title>
  <cp:lastModifiedBy>Diane Grant</cp:lastModifiedBy>
  <cp:revision>1</cp:revision>
  <dcterms:modified xsi:type="dcterms:W3CDTF">2020-02-28T00:26:23Z</dcterms:modified>
</cp:coreProperties>
</file>