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aveat"/>
      <p:regular r:id="rId18"/>
      <p:bold r:id="rId19"/>
    </p:embeddedFont>
    <p:embeddedFont>
      <p:font typeface="Cardo"/>
      <p:regular r:id="rId20"/>
      <p:bold r:id="rId21"/>
      <p: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rdo-regular.fntdata"/><Relationship Id="rId11" Type="http://schemas.openxmlformats.org/officeDocument/2006/relationships/slide" Target="slides/slide6.xml"/><Relationship Id="rId22" Type="http://schemas.openxmlformats.org/officeDocument/2006/relationships/font" Target="fonts/Cardo-italic.fntdata"/><Relationship Id="rId10" Type="http://schemas.openxmlformats.org/officeDocument/2006/relationships/slide" Target="slides/slide5.xml"/><Relationship Id="rId21" Type="http://schemas.openxmlformats.org/officeDocument/2006/relationships/font" Target="fonts/Cardo-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aveat-bold.fntdata"/><Relationship Id="rId6" Type="http://schemas.openxmlformats.org/officeDocument/2006/relationships/slide" Target="slides/slide1.xml"/><Relationship Id="rId18" Type="http://schemas.openxmlformats.org/officeDocument/2006/relationships/font" Target="fonts/Cave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irstlegoleague.org/sites/default/files/into-orbit/first-lego-league-rubrics.pdf" TargetMode="External"/><Relationship Id="rId3" Type="http://schemas.openxmlformats.org/officeDocument/2006/relationships/hyperlink" Target="https://www.first-lego-league.org/en/season//research-project.html" TargetMode="External"/><Relationship Id="rId4" Type="http://schemas.openxmlformats.org/officeDocument/2006/relationships/hyperlink" Target="https://www.first-lego-league.org/en/preseason/research-project/evaluation.htm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a:p>
            <a:pPr indent="0" lvl="0" marL="0" rtl="0" algn="l">
              <a:spcBef>
                <a:spcPts val="0"/>
              </a:spcBef>
              <a:spcAft>
                <a:spcPts val="0"/>
              </a:spcAft>
              <a:buNone/>
            </a:pPr>
            <a:r>
              <a:rPr lang="en" u="sng">
                <a:solidFill>
                  <a:schemeClr val="hlink"/>
                </a:solidFill>
                <a:hlinkClick r:id="rId2"/>
              </a:rPr>
              <a:t>http://www.firstlegoleague.org/sites/default/files/into-orbit/first-lego-league-rubrics.pdf</a:t>
            </a:r>
            <a:endParaRPr/>
          </a:p>
          <a:p>
            <a:pPr indent="0" lvl="0" marL="0" rtl="0" algn="l">
              <a:spcBef>
                <a:spcPts val="0"/>
              </a:spcBef>
              <a:spcAft>
                <a:spcPts val="0"/>
              </a:spcAft>
              <a:buNone/>
            </a:pPr>
            <a:r>
              <a:rPr lang="en" u="sng">
                <a:solidFill>
                  <a:schemeClr val="hlink"/>
                </a:solidFill>
                <a:hlinkClick r:id="rId3"/>
              </a:rPr>
              <a:t>https://www.first-lego-league.org/en/season//research-project.html</a:t>
            </a:r>
            <a:r>
              <a:rPr lang="en"/>
              <a:t> </a:t>
            </a:r>
            <a:endParaRPr/>
          </a:p>
          <a:p>
            <a:pPr indent="0" lvl="0" marL="0" rtl="0" algn="l">
              <a:spcBef>
                <a:spcPts val="0"/>
              </a:spcBef>
              <a:spcAft>
                <a:spcPts val="0"/>
              </a:spcAft>
              <a:buNone/>
            </a:pPr>
            <a:r>
              <a:rPr lang="en" u="sng">
                <a:solidFill>
                  <a:schemeClr val="hlink"/>
                </a:solidFill>
                <a:hlinkClick r:id="rId4"/>
              </a:rPr>
              <a:t>https://www.first-lego-league.org/en/preseason/research-project/evaluation.html</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5815cb1f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5815cb1f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5815cb1f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5815cb1f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5815cb1f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5815cb1f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8ed0f41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8ed0f41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79ab8940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79ab8940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8ed0f412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8ed0f412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8ed0f412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8ed0f412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5815cb1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5815cb1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5815cb1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5815cb1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a:t>First, you will identify what we call your criteria and constraints and who is using your product. Criteria are the needs you must meet. For example, if you are asked to design a roller coaster, it will have be safe and comfortable. Constraints are the limits you must work around. For example, you may be asked to make your roller coaster below a certain height for safety reasons. Also consider what audience you are solving a problem for. For example, if it is a product for babies you will know that your constraints will include “no small parts”.</a:t>
            </a:r>
            <a:endParaRPr/>
          </a:p>
          <a:p>
            <a:pPr indent="457200" lvl="0" marL="0" rtl="0" algn="l">
              <a:spcBef>
                <a:spcPts val="0"/>
              </a:spcBef>
              <a:spcAft>
                <a:spcPts val="0"/>
              </a:spcAft>
              <a:buNone/>
            </a:pPr>
            <a:r>
              <a:rPr lang="en"/>
              <a:t>Once you have identified these, you can begin research. When designing something, you will want to look at previous solutions to your problem, and identify any flaws in that approach. This can also help with generating ideas for your own design.</a:t>
            </a:r>
            <a:endParaRPr/>
          </a:p>
          <a:p>
            <a:pPr indent="457200" lvl="0" marL="0" rtl="0" algn="l">
              <a:spcBef>
                <a:spcPts val="0"/>
              </a:spcBef>
              <a:spcAft>
                <a:spcPts val="0"/>
              </a:spcAft>
              <a:buNone/>
            </a:pPr>
            <a:r>
              <a:rPr lang="en"/>
              <a:t>Finally is the the fun part… brainstorming!</a:t>
            </a:r>
            <a:endParaRPr/>
          </a:p>
          <a:p>
            <a:pPr indent="0" lvl="0" marL="0" rtl="0" algn="l">
              <a:spcBef>
                <a:spcPts val="0"/>
              </a:spcBef>
              <a:spcAft>
                <a:spcPts val="0"/>
              </a:spcAft>
              <a:buNone/>
            </a:pPr>
            <a:r>
              <a:rPr lang="en"/>
              <a:t>A few tips on brainstorming: brainstorm as a group, the more ideas the better, no idea is a bad idea, don’t make anyone feel bad </a:t>
            </a:r>
            <a:r>
              <a:rPr lang="en"/>
              <a:t>about</a:t>
            </a:r>
            <a:r>
              <a:rPr lang="en"/>
              <a:t> sharing their idea, create as many as possible even if you don’t think they are all good. I would like to especially emphasize that NO IDEA IS A BAD IDEA. Even if it’s so out of this world, a crazy idea may spark a conversation and lead to an amazing result. Innovation starts with crazy ideas!</a:t>
            </a:r>
            <a:endParaRPr/>
          </a:p>
          <a:p>
            <a:pPr indent="0" lvl="0" marL="0" rtl="0" algn="l">
              <a:spcBef>
                <a:spcPts val="0"/>
              </a:spcBef>
              <a:spcAft>
                <a:spcPts val="0"/>
              </a:spcAft>
              <a:buNone/>
            </a:pPr>
            <a:r>
              <a:rPr lang="en"/>
              <a:t>	Decision Matrix is a clear way to decide the best design. This approach is often used because it fully takes out personal opinion. The way it works is on one side, you have your possible designs, and the other your criteria/constraints. You then rate your designs on a scale based on these requirements.</a:t>
            </a:r>
            <a:endParaRPr/>
          </a:p>
          <a:p>
            <a:pPr indent="0" lvl="0" marL="0" rtl="0" algn="l">
              <a:spcBef>
                <a:spcPts val="0"/>
              </a:spcBef>
              <a:spcAft>
                <a:spcPts val="0"/>
              </a:spcAft>
              <a:buNone/>
            </a:pPr>
            <a:r>
              <a:rPr lang="en"/>
              <a:t>	Even though it’s not as fun as building, a </a:t>
            </a:r>
            <a:r>
              <a:rPr lang="en"/>
              <a:t>thorough</a:t>
            </a:r>
            <a:r>
              <a:rPr lang="en"/>
              <a:t> design decision will pave the way for an </a:t>
            </a:r>
            <a:r>
              <a:rPr lang="en"/>
              <a:t>extraordinary</a:t>
            </a:r>
            <a:r>
              <a:rPr lang="en"/>
              <a:t> project!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5815cb1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5815cb1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5815cb1f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5815cb1f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471375"/>
            <a:ext cx="8520600" cy="231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200">
                <a:solidFill>
                  <a:srgbClr val="FF0000"/>
                </a:solidFill>
                <a:latin typeface="Caveat"/>
                <a:ea typeface="Caveat"/>
                <a:cs typeface="Caveat"/>
                <a:sym typeface="Caveat"/>
              </a:rPr>
              <a:t>Project Workshop</a:t>
            </a:r>
            <a:endParaRPr b="1" sz="7200">
              <a:solidFill>
                <a:srgbClr val="FF0000"/>
              </a:solidFill>
              <a:latin typeface="Caveat"/>
              <a:ea typeface="Caveat"/>
              <a:cs typeface="Caveat"/>
              <a:sym typeface="Caveat"/>
            </a:endParaRPr>
          </a:p>
        </p:txBody>
      </p:sp>
      <p:sp>
        <p:nvSpPr>
          <p:cNvPr id="55" name="Google Shape;55;p13"/>
          <p:cNvSpPr txBox="1"/>
          <p:nvPr>
            <p:ph idx="1" type="subTitle"/>
          </p:nvPr>
        </p:nvSpPr>
        <p:spPr>
          <a:xfrm>
            <a:off x="311700" y="3913525"/>
            <a:ext cx="8520600" cy="62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0000FF"/>
                </a:solidFill>
              </a:rPr>
              <a:t>CRL Scrimmage and Workshop 2019</a:t>
            </a:r>
            <a:endParaRPr i="1">
              <a:solidFill>
                <a:srgbClr val="0000FF"/>
              </a:solidFill>
            </a:endParaRPr>
          </a:p>
        </p:txBody>
      </p:sp>
      <p:pic>
        <p:nvPicPr>
          <p:cNvPr id="56" name="Google Shape;56;p13"/>
          <p:cNvPicPr preferRelativeResize="0"/>
          <p:nvPr/>
        </p:nvPicPr>
        <p:blipFill>
          <a:blip r:embed="rId3">
            <a:alphaModFix/>
          </a:blip>
          <a:stretch>
            <a:fillRect/>
          </a:stretch>
        </p:blipFill>
        <p:spPr>
          <a:xfrm>
            <a:off x="872013" y="255450"/>
            <a:ext cx="7399969" cy="231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0" y="0"/>
            <a:ext cx="9144000" cy="5143505"/>
          </a:xfrm>
          <a:prstGeom prst="rect">
            <a:avLst/>
          </a:prstGeom>
          <a:noFill/>
          <a:ln>
            <a:noFill/>
          </a:ln>
        </p:spPr>
      </p:pic>
      <p:sp>
        <p:nvSpPr>
          <p:cNvPr id="119" name="Google Shape;119;p22"/>
          <p:cNvSpPr txBox="1"/>
          <p:nvPr/>
        </p:nvSpPr>
        <p:spPr>
          <a:xfrm>
            <a:off x="3703875" y="1020300"/>
            <a:ext cx="3885600" cy="2829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rdo"/>
              <a:buChar char="●"/>
            </a:pPr>
            <a:r>
              <a:rPr b="1" lang="en" sz="2400">
                <a:latin typeface="Cardo"/>
                <a:ea typeface="Cardo"/>
                <a:cs typeface="Cardo"/>
                <a:sym typeface="Cardo"/>
              </a:rPr>
              <a:t>Formal presentation</a:t>
            </a:r>
            <a:endParaRPr b="1" sz="2400">
              <a:latin typeface="Cardo"/>
              <a:ea typeface="Cardo"/>
              <a:cs typeface="Cardo"/>
              <a:sym typeface="Cardo"/>
            </a:endParaRPr>
          </a:p>
          <a:p>
            <a:pPr indent="-381000" lvl="1" marL="914400" rtl="0" algn="l">
              <a:spcBef>
                <a:spcPts val="0"/>
              </a:spcBef>
              <a:spcAft>
                <a:spcPts val="0"/>
              </a:spcAft>
              <a:buSzPts val="2400"/>
              <a:buFont typeface="Cardo"/>
              <a:buChar char="○"/>
            </a:pPr>
            <a:r>
              <a:rPr lang="en" sz="2400">
                <a:latin typeface="Cardo"/>
                <a:ea typeface="Cardo"/>
                <a:cs typeface="Cardo"/>
                <a:sym typeface="Cardo"/>
              </a:rPr>
              <a:t>Present your final solution and describe the process</a:t>
            </a:r>
            <a:endParaRPr sz="2400">
              <a:latin typeface="Cardo"/>
              <a:ea typeface="Cardo"/>
              <a:cs typeface="Cardo"/>
              <a:sym typeface="Cardo"/>
            </a:endParaRPr>
          </a:p>
          <a:p>
            <a:pPr indent="-381000" lvl="1" marL="914400" rtl="0" algn="l">
              <a:spcBef>
                <a:spcPts val="0"/>
              </a:spcBef>
              <a:spcAft>
                <a:spcPts val="0"/>
              </a:spcAft>
              <a:buSzPts val="2400"/>
              <a:buFont typeface="Cardo"/>
              <a:buChar char="○"/>
            </a:pPr>
            <a:r>
              <a:rPr lang="en" sz="2400">
                <a:latin typeface="Cardo"/>
                <a:ea typeface="Cardo"/>
                <a:cs typeface="Cardo"/>
                <a:sym typeface="Cardo"/>
              </a:rPr>
              <a:t>Project Portfolio</a:t>
            </a:r>
            <a:endParaRPr sz="2400">
              <a:latin typeface="Cardo"/>
              <a:ea typeface="Cardo"/>
              <a:cs typeface="Cardo"/>
              <a:sym typeface="Cardo"/>
            </a:endParaRPr>
          </a:p>
          <a:p>
            <a:pPr indent="-381000" lvl="1" marL="914400" rtl="0" algn="l">
              <a:spcBef>
                <a:spcPts val="0"/>
              </a:spcBef>
              <a:spcAft>
                <a:spcPts val="0"/>
              </a:spcAft>
              <a:buSzPts val="2400"/>
              <a:buFont typeface="Cardo"/>
              <a:buChar char="○"/>
            </a:pPr>
            <a:r>
              <a:rPr lang="en" sz="2400">
                <a:latin typeface="Cardo"/>
                <a:ea typeface="Cardo"/>
                <a:cs typeface="Cardo"/>
                <a:sym typeface="Cardo"/>
              </a:rPr>
              <a:t>Final step</a:t>
            </a:r>
            <a:endParaRPr sz="2400">
              <a:latin typeface="Cardo"/>
              <a:ea typeface="Cardo"/>
              <a:cs typeface="Cardo"/>
              <a:sym typeface="Card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3"/>
          <p:cNvPicPr preferRelativeResize="0"/>
          <p:nvPr/>
        </p:nvPicPr>
        <p:blipFill rotWithShape="1">
          <a:blip r:embed="rId3">
            <a:alphaModFix/>
          </a:blip>
          <a:srcRect b="27630" l="2200" r="0" t="12629"/>
          <a:stretch/>
        </p:blipFill>
        <p:spPr>
          <a:xfrm>
            <a:off x="1324750" y="435600"/>
            <a:ext cx="6494500" cy="4272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28" name="Shape 128"/>
        <p:cNvGrpSpPr/>
        <p:nvPr/>
      </p:nvGrpSpPr>
      <p:grpSpPr>
        <a:xfrm>
          <a:off x="0" y="0"/>
          <a:ext cx="0" cy="0"/>
          <a:chOff x="0" y="0"/>
          <a:chExt cx="0" cy="0"/>
        </a:xfrm>
      </p:grpSpPr>
      <p:pic>
        <p:nvPicPr>
          <p:cNvPr id="129" name="Google Shape;129;p24"/>
          <p:cNvPicPr preferRelativeResize="0"/>
          <p:nvPr/>
        </p:nvPicPr>
        <p:blipFill rotWithShape="1">
          <a:blip r:embed="rId3">
            <a:alphaModFix/>
          </a:blip>
          <a:srcRect b="0" l="8447" r="16392" t="0"/>
          <a:stretch/>
        </p:blipFill>
        <p:spPr>
          <a:xfrm>
            <a:off x="2237862" y="-504575"/>
            <a:ext cx="4528525" cy="6320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FF"/>
        </a:solidFill>
      </p:bgPr>
    </p:bg>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p:nvPr/>
        </p:nvSpPr>
        <p:spPr>
          <a:xfrm>
            <a:off x="904500" y="1205700"/>
            <a:ext cx="7335000" cy="27321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434343"/>
                </a:solidFill>
                <a:latin typeface="Cardo"/>
                <a:ea typeface="Cardo"/>
                <a:cs typeface="Cardo"/>
                <a:sym typeface="Cardo"/>
              </a:rPr>
              <a:t>Outline</a:t>
            </a:r>
            <a:endParaRPr b="1" sz="3000">
              <a:solidFill>
                <a:srgbClr val="434343"/>
              </a:solidFill>
              <a:latin typeface="Cardo"/>
              <a:ea typeface="Cardo"/>
              <a:cs typeface="Cardo"/>
              <a:sym typeface="Cardo"/>
            </a:endParaRPr>
          </a:p>
          <a:p>
            <a:pPr indent="-381000" lvl="0" marL="457200" rtl="0" algn="l">
              <a:lnSpc>
                <a:spcPct val="115000"/>
              </a:lnSpc>
              <a:spcBef>
                <a:spcPts val="1600"/>
              </a:spcBef>
              <a:spcAft>
                <a:spcPts val="0"/>
              </a:spcAft>
              <a:buClr>
                <a:srgbClr val="434343"/>
              </a:buClr>
              <a:buSzPts val="2400"/>
              <a:buFont typeface="Cardo"/>
              <a:buChar char="●"/>
            </a:pPr>
            <a:r>
              <a:rPr b="1" lang="en" sz="2400">
                <a:solidFill>
                  <a:srgbClr val="434343"/>
                </a:solidFill>
                <a:latin typeface="Cardo"/>
                <a:ea typeface="Cardo"/>
                <a:cs typeface="Cardo"/>
                <a:sym typeface="Cardo"/>
              </a:rPr>
              <a:t>Project + Objectives</a:t>
            </a:r>
            <a:endParaRPr b="1" sz="2400">
              <a:solidFill>
                <a:srgbClr val="434343"/>
              </a:solidFill>
              <a:latin typeface="Cardo"/>
              <a:ea typeface="Cardo"/>
              <a:cs typeface="Cardo"/>
              <a:sym typeface="Cardo"/>
            </a:endParaRPr>
          </a:p>
          <a:p>
            <a:pPr indent="-381000" lvl="0" marL="457200" rtl="0" algn="l">
              <a:lnSpc>
                <a:spcPct val="115000"/>
              </a:lnSpc>
              <a:spcBef>
                <a:spcPts val="0"/>
              </a:spcBef>
              <a:spcAft>
                <a:spcPts val="0"/>
              </a:spcAft>
              <a:buClr>
                <a:srgbClr val="434343"/>
              </a:buClr>
              <a:buSzPts val="2400"/>
              <a:buFont typeface="Cardo"/>
              <a:buChar char="●"/>
            </a:pPr>
            <a:r>
              <a:rPr b="1" lang="en" sz="2400">
                <a:solidFill>
                  <a:srgbClr val="434343"/>
                </a:solidFill>
                <a:latin typeface="Cardo"/>
                <a:ea typeface="Cardo"/>
                <a:cs typeface="Cardo"/>
                <a:sym typeface="Cardo"/>
              </a:rPr>
              <a:t>Design Process Best Practices</a:t>
            </a:r>
            <a:endParaRPr b="1" sz="2400">
              <a:solidFill>
                <a:srgbClr val="434343"/>
              </a:solidFill>
              <a:latin typeface="Cardo"/>
              <a:ea typeface="Cardo"/>
              <a:cs typeface="Cardo"/>
              <a:sym typeface="Cardo"/>
            </a:endParaRPr>
          </a:p>
          <a:p>
            <a:pPr indent="-381000" lvl="0" marL="457200" rtl="0" algn="l">
              <a:lnSpc>
                <a:spcPct val="115000"/>
              </a:lnSpc>
              <a:spcBef>
                <a:spcPts val="0"/>
              </a:spcBef>
              <a:spcAft>
                <a:spcPts val="0"/>
              </a:spcAft>
              <a:buClr>
                <a:srgbClr val="434343"/>
              </a:buClr>
              <a:buSzPts val="2400"/>
              <a:buFont typeface="Cardo"/>
              <a:buChar char="●"/>
            </a:pPr>
            <a:r>
              <a:rPr b="1" lang="en" sz="2400">
                <a:solidFill>
                  <a:srgbClr val="434343"/>
                </a:solidFill>
                <a:latin typeface="Cardo"/>
                <a:ea typeface="Cardo"/>
                <a:cs typeface="Cardo"/>
                <a:sym typeface="Cardo"/>
              </a:rPr>
              <a:t>Evaluate Mock Project</a:t>
            </a:r>
            <a:endParaRPr b="1" sz="2400">
              <a:solidFill>
                <a:srgbClr val="434343"/>
              </a:solidFill>
              <a:latin typeface="Cardo"/>
              <a:ea typeface="Cardo"/>
              <a:cs typeface="Cardo"/>
              <a:sym typeface="Cardo"/>
            </a:endParaRPr>
          </a:p>
          <a:p>
            <a:pPr indent="-381000" lvl="0" marL="457200" rtl="0" algn="l">
              <a:lnSpc>
                <a:spcPct val="115000"/>
              </a:lnSpc>
              <a:spcBef>
                <a:spcPts val="0"/>
              </a:spcBef>
              <a:spcAft>
                <a:spcPts val="0"/>
              </a:spcAft>
              <a:buClr>
                <a:srgbClr val="434343"/>
              </a:buClr>
              <a:buSzPts val="2400"/>
              <a:buFont typeface="Cardo"/>
              <a:buChar char="●"/>
            </a:pPr>
            <a:r>
              <a:rPr b="1" lang="en" sz="2400">
                <a:solidFill>
                  <a:srgbClr val="434343"/>
                </a:solidFill>
                <a:latin typeface="Cardo"/>
                <a:ea typeface="Cardo"/>
                <a:cs typeface="Cardo"/>
                <a:sym typeface="Cardo"/>
              </a:rPr>
              <a:t>Review</a:t>
            </a:r>
            <a:endParaRPr b="1" sz="2400">
              <a:solidFill>
                <a:srgbClr val="434343"/>
              </a:solidFill>
              <a:latin typeface="Cardo"/>
              <a:ea typeface="Cardo"/>
              <a:cs typeface="Cardo"/>
              <a:sym typeface="Cardo"/>
            </a:endParaRPr>
          </a:p>
          <a:p>
            <a:pPr indent="0" lvl="0" marL="0" rtl="0" algn="l">
              <a:spcBef>
                <a:spcPts val="1600"/>
              </a:spcBef>
              <a:spcAft>
                <a:spcPts val="0"/>
              </a:spcAft>
              <a:buNone/>
            </a:pPr>
            <a:r>
              <a:t/>
            </a:r>
            <a:endParaRPr b="1">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0"/>
            <a:ext cx="9144000" cy="5143499"/>
          </a:xfrm>
          <a:prstGeom prst="rect">
            <a:avLst/>
          </a:prstGeom>
          <a:noFill/>
          <a:ln>
            <a:noFill/>
          </a:ln>
        </p:spPr>
      </p:pic>
      <p:sp>
        <p:nvSpPr>
          <p:cNvPr id="68" name="Google Shape;68;p15"/>
          <p:cNvSpPr txBox="1"/>
          <p:nvPr/>
        </p:nvSpPr>
        <p:spPr>
          <a:xfrm>
            <a:off x="237600" y="670925"/>
            <a:ext cx="5129400" cy="322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dk1"/>
                </a:solidFill>
                <a:latin typeface="Cardo"/>
                <a:ea typeface="Cardo"/>
                <a:cs typeface="Cardo"/>
                <a:sym typeface="Cardo"/>
              </a:rPr>
              <a:t>In the Innovation Project, your team will:</a:t>
            </a:r>
            <a:endParaRPr sz="2000">
              <a:solidFill>
                <a:schemeClr val="dk1"/>
              </a:solidFill>
              <a:latin typeface="Cardo"/>
              <a:ea typeface="Cardo"/>
              <a:cs typeface="Cardo"/>
              <a:sym typeface="Cardo"/>
            </a:endParaRPr>
          </a:p>
          <a:p>
            <a:pPr indent="-355600" lvl="0" marL="457200" rtl="0" algn="l">
              <a:lnSpc>
                <a:spcPct val="100000"/>
              </a:lnSpc>
              <a:spcBef>
                <a:spcPts val="1600"/>
              </a:spcBef>
              <a:spcAft>
                <a:spcPts val="0"/>
              </a:spcAft>
              <a:buClr>
                <a:schemeClr val="dk1"/>
              </a:buClr>
              <a:buSzPts val="2000"/>
              <a:buFont typeface="Cardo"/>
              <a:buChar char="●"/>
            </a:pPr>
            <a:r>
              <a:rPr lang="en" sz="2000">
                <a:solidFill>
                  <a:schemeClr val="dk1"/>
                </a:solidFill>
                <a:latin typeface="Cardo"/>
                <a:ea typeface="Cardo"/>
                <a:cs typeface="Cardo"/>
                <a:sym typeface="Cardo"/>
              </a:rPr>
              <a:t>Identify a problem with a building or public space in your community.</a:t>
            </a:r>
            <a:endParaRPr sz="2000">
              <a:solidFill>
                <a:schemeClr val="dk1"/>
              </a:solidFill>
              <a:latin typeface="Cardo"/>
              <a:ea typeface="Cardo"/>
              <a:cs typeface="Cardo"/>
              <a:sym typeface="Cardo"/>
            </a:endParaRPr>
          </a:p>
          <a:p>
            <a:pPr indent="-355600" lvl="0" marL="457200" rtl="0" algn="l">
              <a:lnSpc>
                <a:spcPct val="100000"/>
              </a:lnSpc>
              <a:spcBef>
                <a:spcPts val="0"/>
              </a:spcBef>
              <a:spcAft>
                <a:spcPts val="0"/>
              </a:spcAft>
              <a:buClr>
                <a:schemeClr val="dk1"/>
              </a:buClr>
              <a:buSzPts val="2000"/>
              <a:buFont typeface="Cardo"/>
              <a:buChar char="●"/>
            </a:pPr>
            <a:r>
              <a:rPr lang="en" sz="2000">
                <a:solidFill>
                  <a:schemeClr val="dk1"/>
                </a:solidFill>
                <a:latin typeface="Cardo"/>
                <a:ea typeface="Cardo"/>
                <a:cs typeface="Cardo"/>
                <a:sym typeface="Cardo"/>
              </a:rPr>
              <a:t>Design a solution.</a:t>
            </a:r>
            <a:endParaRPr sz="2000">
              <a:solidFill>
                <a:schemeClr val="dk1"/>
              </a:solidFill>
              <a:latin typeface="Cardo"/>
              <a:ea typeface="Cardo"/>
              <a:cs typeface="Cardo"/>
              <a:sym typeface="Cardo"/>
            </a:endParaRPr>
          </a:p>
          <a:p>
            <a:pPr indent="-355600" lvl="0" marL="457200" rtl="0" algn="l">
              <a:lnSpc>
                <a:spcPct val="100000"/>
              </a:lnSpc>
              <a:spcBef>
                <a:spcPts val="0"/>
              </a:spcBef>
              <a:spcAft>
                <a:spcPts val="0"/>
              </a:spcAft>
              <a:buClr>
                <a:schemeClr val="dk1"/>
              </a:buClr>
              <a:buSzPts val="2000"/>
              <a:buFont typeface="Cardo"/>
              <a:buChar char="●"/>
            </a:pPr>
            <a:r>
              <a:rPr lang="en" sz="2000">
                <a:solidFill>
                  <a:schemeClr val="dk1"/>
                </a:solidFill>
                <a:latin typeface="Cardo"/>
                <a:ea typeface="Cardo"/>
                <a:cs typeface="Cardo"/>
                <a:sym typeface="Cardo"/>
              </a:rPr>
              <a:t>Share your solution with others and then refine it.</a:t>
            </a:r>
            <a:endParaRPr sz="2000">
              <a:solidFill>
                <a:schemeClr val="dk1"/>
              </a:solidFill>
              <a:latin typeface="Cardo"/>
              <a:ea typeface="Cardo"/>
              <a:cs typeface="Cardo"/>
              <a:sym typeface="Cardo"/>
            </a:endParaRPr>
          </a:p>
          <a:p>
            <a:pPr indent="-355600" lvl="0" marL="457200" rtl="0" algn="l">
              <a:lnSpc>
                <a:spcPct val="100000"/>
              </a:lnSpc>
              <a:spcBef>
                <a:spcPts val="0"/>
              </a:spcBef>
              <a:spcAft>
                <a:spcPts val="0"/>
              </a:spcAft>
              <a:buClr>
                <a:schemeClr val="dk1"/>
              </a:buClr>
              <a:buSzPts val="2000"/>
              <a:buFont typeface="Cardo"/>
              <a:buChar char="●"/>
            </a:pPr>
            <a:r>
              <a:rPr lang="en" sz="2000">
                <a:solidFill>
                  <a:schemeClr val="dk1"/>
                </a:solidFill>
                <a:latin typeface="Cardo"/>
                <a:ea typeface="Cardo"/>
                <a:cs typeface="Cardo"/>
                <a:sym typeface="Cardo"/>
              </a:rPr>
              <a:t>At official events, your team will present your Project, including the problem, your solution, and how you shared it, in a 5-minute presentation.</a:t>
            </a:r>
            <a:endParaRPr sz="2000">
              <a:solidFill>
                <a:schemeClr val="dk1"/>
              </a:solidFill>
              <a:latin typeface="Cardo"/>
              <a:ea typeface="Cardo"/>
              <a:cs typeface="Cardo"/>
              <a:sym typeface="Cardo"/>
            </a:endParaRPr>
          </a:p>
          <a:p>
            <a:pPr indent="0" lvl="0" marL="0" rtl="0" algn="l">
              <a:lnSpc>
                <a:spcPct val="100000"/>
              </a:lnSpc>
              <a:spcBef>
                <a:spcPts val="1600"/>
              </a:spcBef>
              <a:spcAft>
                <a:spcPts val="0"/>
              </a:spcAft>
              <a:buClr>
                <a:schemeClr val="dk1"/>
              </a:buClr>
              <a:buSzPts val="1100"/>
              <a:buFont typeface="Arial"/>
              <a:buNone/>
            </a:pPr>
            <a:r>
              <a:t/>
            </a:r>
            <a:endParaRPr sz="2000">
              <a:solidFill>
                <a:schemeClr val="dk1"/>
              </a:solidFill>
              <a:latin typeface="Cardo"/>
              <a:ea typeface="Cardo"/>
              <a:cs typeface="Cardo"/>
              <a:sym typeface="Cardo"/>
            </a:endParaRPr>
          </a:p>
          <a:p>
            <a:pPr indent="0" lvl="0" marL="0" rtl="0" algn="l">
              <a:lnSpc>
                <a:spcPct val="100000"/>
              </a:lnSpc>
              <a:spcBef>
                <a:spcPts val="1600"/>
              </a:spcBef>
              <a:spcAft>
                <a:spcPts val="0"/>
              </a:spcAft>
              <a:buNone/>
            </a:pPr>
            <a:r>
              <a:t/>
            </a:r>
            <a:endParaRPr/>
          </a:p>
        </p:txBody>
      </p:sp>
      <p:sp>
        <p:nvSpPr>
          <p:cNvPr id="69" name="Google Shape;69;p15"/>
          <p:cNvSpPr txBox="1"/>
          <p:nvPr/>
        </p:nvSpPr>
        <p:spPr>
          <a:xfrm>
            <a:off x="363400" y="153725"/>
            <a:ext cx="7335000" cy="6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Cardo"/>
                <a:ea typeface="Cardo"/>
                <a:cs typeface="Cardo"/>
                <a:sym typeface="Cardo"/>
              </a:rPr>
              <a:t>What is the Research Project?</a:t>
            </a:r>
            <a:endParaRPr b="1" sz="2800">
              <a:solidFill>
                <a:schemeClr val="dk1"/>
              </a:solidFill>
              <a:latin typeface="Cardo"/>
              <a:ea typeface="Cardo"/>
              <a:cs typeface="Cardo"/>
              <a:sym typeface="Cardo"/>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0" y="1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u="sng">
                <a:solidFill>
                  <a:srgbClr val="FFFFFF"/>
                </a:solidFill>
                <a:latin typeface="Cardo"/>
                <a:ea typeface="Cardo"/>
                <a:cs typeface="Cardo"/>
                <a:sym typeface="Cardo"/>
              </a:rPr>
              <a:t>Project Objectives</a:t>
            </a:r>
            <a:endParaRPr b="1" sz="3200" u="sng">
              <a:solidFill>
                <a:srgbClr val="FFFFFF"/>
              </a:solidFill>
              <a:latin typeface="Cardo"/>
              <a:ea typeface="Cardo"/>
              <a:cs typeface="Cardo"/>
              <a:sym typeface="Cardo"/>
            </a:endParaRPr>
          </a:p>
        </p:txBody>
      </p:sp>
      <p:sp>
        <p:nvSpPr>
          <p:cNvPr id="75" name="Google Shape;75;p16"/>
          <p:cNvSpPr txBox="1"/>
          <p:nvPr>
            <p:ph idx="1" type="body"/>
          </p:nvPr>
        </p:nvSpPr>
        <p:spPr>
          <a:xfrm>
            <a:off x="0" y="941150"/>
            <a:ext cx="4151100" cy="43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Cardo"/>
                <a:ea typeface="Cardo"/>
                <a:cs typeface="Cardo"/>
                <a:sym typeface="Cardo"/>
              </a:rPr>
              <a:t>How will FIRST evaluate your project?</a:t>
            </a:r>
            <a:endParaRPr sz="2000">
              <a:solidFill>
                <a:srgbClr val="FFFFFF"/>
              </a:solidFill>
              <a:latin typeface="Cardo"/>
              <a:ea typeface="Cardo"/>
              <a:cs typeface="Cardo"/>
              <a:sym typeface="Cardo"/>
            </a:endParaRPr>
          </a:p>
          <a:p>
            <a:pPr indent="-355600" lvl="0" marL="457200" rtl="0" algn="l">
              <a:spcBef>
                <a:spcPts val="1600"/>
              </a:spcBef>
              <a:spcAft>
                <a:spcPts val="0"/>
              </a:spcAft>
              <a:buClr>
                <a:srgbClr val="FFFFFF"/>
              </a:buClr>
              <a:buSzPts val="2000"/>
              <a:buFont typeface="Cardo"/>
              <a:buChar char="●"/>
            </a:pPr>
            <a:r>
              <a:rPr lang="en" sz="2000">
                <a:solidFill>
                  <a:srgbClr val="FFFFFF"/>
                </a:solidFill>
                <a:latin typeface="Cardo"/>
                <a:ea typeface="Cardo"/>
                <a:cs typeface="Cardo"/>
                <a:sym typeface="Cardo"/>
              </a:rPr>
              <a:t>understood and shows all aspects of the problem</a:t>
            </a:r>
            <a:endParaRPr sz="2000">
              <a:solidFill>
                <a:srgbClr val="FFFFFF"/>
              </a:solidFill>
              <a:latin typeface="Cardo"/>
              <a:ea typeface="Cardo"/>
              <a:cs typeface="Cardo"/>
              <a:sym typeface="Cardo"/>
            </a:endParaRPr>
          </a:p>
          <a:p>
            <a:pPr indent="-355600" lvl="0" marL="457200" rtl="0" algn="l">
              <a:spcBef>
                <a:spcPts val="0"/>
              </a:spcBef>
              <a:spcAft>
                <a:spcPts val="0"/>
              </a:spcAft>
              <a:buClr>
                <a:srgbClr val="FFFFFF"/>
              </a:buClr>
              <a:buSzPts val="2000"/>
              <a:buFont typeface="Cardo"/>
              <a:buChar char="●"/>
            </a:pPr>
            <a:r>
              <a:rPr lang="en" sz="2000">
                <a:solidFill>
                  <a:srgbClr val="FFFFFF"/>
                </a:solidFill>
                <a:latin typeface="Cardo"/>
                <a:ea typeface="Cardo"/>
                <a:cs typeface="Cardo"/>
                <a:sym typeface="Cardo"/>
              </a:rPr>
              <a:t>analyses the effects, despite of not having solved the problem</a:t>
            </a:r>
            <a:endParaRPr sz="2000">
              <a:solidFill>
                <a:srgbClr val="FFFFFF"/>
              </a:solidFill>
              <a:latin typeface="Cardo"/>
              <a:ea typeface="Cardo"/>
              <a:cs typeface="Cardo"/>
              <a:sym typeface="Cardo"/>
            </a:endParaRPr>
          </a:p>
          <a:p>
            <a:pPr indent="-355600" lvl="0" marL="457200" rtl="0" algn="l">
              <a:spcBef>
                <a:spcPts val="0"/>
              </a:spcBef>
              <a:spcAft>
                <a:spcPts val="0"/>
              </a:spcAft>
              <a:buClr>
                <a:srgbClr val="FFFFFF"/>
              </a:buClr>
              <a:buSzPts val="2000"/>
              <a:buFont typeface="Cardo"/>
              <a:buChar char="●"/>
            </a:pPr>
            <a:r>
              <a:rPr lang="en" sz="2000">
                <a:solidFill>
                  <a:srgbClr val="FFFFFF"/>
                </a:solidFill>
                <a:latin typeface="Cardo"/>
                <a:ea typeface="Cardo"/>
                <a:cs typeface="Cardo"/>
                <a:sym typeface="Cardo"/>
              </a:rPr>
              <a:t>working out a solution including robot technology</a:t>
            </a:r>
            <a:endParaRPr sz="2000">
              <a:solidFill>
                <a:srgbClr val="FFFFFF"/>
              </a:solidFill>
              <a:latin typeface="Cardo"/>
              <a:ea typeface="Cardo"/>
              <a:cs typeface="Cardo"/>
              <a:sym typeface="Cardo"/>
            </a:endParaRPr>
          </a:p>
          <a:p>
            <a:pPr indent="-355600" lvl="0" marL="457200" rtl="0" algn="l">
              <a:spcBef>
                <a:spcPts val="0"/>
              </a:spcBef>
              <a:spcAft>
                <a:spcPts val="0"/>
              </a:spcAft>
              <a:buClr>
                <a:srgbClr val="FFFFFF"/>
              </a:buClr>
              <a:buSzPts val="2000"/>
              <a:buFont typeface="Cardo"/>
              <a:buChar char="●"/>
            </a:pPr>
            <a:r>
              <a:rPr lang="en" sz="2000">
                <a:solidFill>
                  <a:srgbClr val="FFFFFF"/>
                </a:solidFill>
                <a:latin typeface="Cardo"/>
                <a:ea typeface="Cardo"/>
                <a:cs typeface="Cardo"/>
                <a:sym typeface="Cardo"/>
              </a:rPr>
              <a:t>presentation attracts the attention of the jury</a:t>
            </a:r>
            <a:endParaRPr sz="2000">
              <a:solidFill>
                <a:srgbClr val="FFFFFF"/>
              </a:solidFill>
              <a:latin typeface="Cardo"/>
              <a:ea typeface="Cardo"/>
              <a:cs typeface="Cardo"/>
              <a:sym typeface="Cardo"/>
            </a:endParaRPr>
          </a:p>
          <a:p>
            <a:pPr indent="0" lvl="0" marL="0" rtl="0" algn="l">
              <a:spcBef>
                <a:spcPts val="1600"/>
              </a:spcBef>
              <a:spcAft>
                <a:spcPts val="1600"/>
              </a:spcAft>
              <a:buNone/>
            </a:pPr>
            <a:r>
              <a:t/>
            </a:r>
            <a:endParaRPr sz="2000">
              <a:solidFill>
                <a:srgbClr val="FFFFFF"/>
              </a:solidFill>
              <a:latin typeface="Cardo"/>
              <a:ea typeface="Cardo"/>
              <a:cs typeface="Cardo"/>
              <a:sym typeface="Cardo"/>
            </a:endParaRPr>
          </a:p>
        </p:txBody>
      </p:sp>
      <p:pic>
        <p:nvPicPr>
          <p:cNvPr id="76" name="Google Shape;76;p16"/>
          <p:cNvPicPr preferRelativeResize="0"/>
          <p:nvPr/>
        </p:nvPicPr>
        <p:blipFill>
          <a:blip r:embed="rId3">
            <a:alphaModFix/>
          </a:blip>
          <a:stretch>
            <a:fillRect/>
          </a:stretch>
        </p:blipFill>
        <p:spPr>
          <a:xfrm>
            <a:off x="5405877" y="3212825"/>
            <a:ext cx="2300301" cy="1727024"/>
          </a:xfrm>
          <a:prstGeom prst="rect">
            <a:avLst/>
          </a:prstGeom>
          <a:noFill/>
          <a:ln>
            <a:noFill/>
          </a:ln>
        </p:spPr>
      </p:pic>
      <p:sp>
        <p:nvSpPr>
          <p:cNvPr id="77" name="Google Shape;77;p16"/>
          <p:cNvSpPr txBox="1"/>
          <p:nvPr/>
        </p:nvSpPr>
        <p:spPr>
          <a:xfrm>
            <a:off x="4039325" y="290575"/>
            <a:ext cx="5033400" cy="85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lt1"/>
                </a:solidFill>
                <a:latin typeface="Cardo"/>
                <a:ea typeface="Cardo"/>
                <a:cs typeface="Cardo"/>
                <a:sym typeface="Cardo"/>
              </a:rPr>
              <a:t>The award is given to the team, which presents:</a:t>
            </a:r>
            <a:endParaRPr sz="2000">
              <a:solidFill>
                <a:schemeClr val="lt1"/>
              </a:solidFill>
              <a:latin typeface="Cardo"/>
              <a:ea typeface="Cardo"/>
              <a:cs typeface="Cardo"/>
              <a:sym typeface="Cardo"/>
            </a:endParaRPr>
          </a:p>
          <a:p>
            <a:pPr indent="-355600" lvl="0" marL="457200" rtl="0" algn="l">
              <a:lnSpc>
                <a:spcPct val="115000"/>
              </a:lnSpc>
              <a:spcBef>
                <a:spcPts val="1600"/>
              </a:spcBef>
              <a:spcAft>
                <a:spcPts val="0"/>
              </a:spcAft>
              <a:buClr>
                <a:schemeClr val="lt1"/>
              </a:buClr>
              <a:buSzPts val="2000"/>
              <a:buFont typeface="Cardo"/>
              <a:buChar char="●"/>
            </a:pPr>
            <a:r>
              <a:rPr lang="en" sz="2000">
                <a:solidFill>
                  <a:schemeClr val="lt1"/>
                </a:solidFill>
                <a:latin typeface="Cardo"/>
                <a:ea typeface="Cardo"/>
                <a:cs typeface="Cardo"/>
                <a:sym typeface="Cardo"/>
              </a:rPr>
              <a:t>a child-suitable “high-quality” research,</a:t>
            </a:r>
            <a:endParaRPr sz="2000">
              <a:solidFill>
                <a:schemeClr val="lt1"/>
              </a:solidFill>
              <a:latin typeface="Cardo"/>
              <a:ea typeface="Cardo"/>
              <a:cs typeface="Cardo"/>
              <a:sym typeface="Cardo"/>
            </a:endParaRPr>
          </a:p>
          <a:p>
            <a:pPr indent="-355600" lvl="0" marL="457200" rtl="0" algn="l">
              <a:lnSpc>
                <a:spcPct val="115000"/>
              </a:lnSpc>
              <a:spcBef>
                <a:spcPts val="0"/>
              </a:spcBef>
              <a:spcAft>
                <a:spcPts val="0"/>
              </a:spcAft>
              <a:buClr>
                <a:schemeClr val="lt1"/>
              </a:buClr>
              <a:buSzPts val="2000"/>
              <a:buFont typeface="Cardo"/>
              <a:buChar char="●"/>
            </a:pPr>
            <a:r>
              <a:rPr lang="en" sz="2000">
                <a:solidFill>
                  <a:schemeClr val="lt1"/>
                </a:solidFill>
                <a:latin typeface="Cardo"/>
                <a:ea typeface="Cardo"/>
                <a:cs typeface="Cardo"/>
                <a:sym typeface="Cardo"/>
              </a:rPr>
              <a:t>an innovative solution,</a:t>
            </a:r>
            <a:endParaRPr sz="2000">
              <a:solidFill>
                <a:schemeClr val="lt1"/>
              </a:solidFill>
              <a:latin typeface="Cardo"/>
              <a:ea typeface="Cardo"/>
              <a:cs typeface="Cardo"/>
              <a:sym typeface="Cardo"/>
            </a:endParaRPr>
          </a:p>
          <a:p>
            <a:pPr indent="-355600" lvl="0" marL="457200" rtl="0" algn="l">
              <a:lnSpc>
                <a:spcPct val="115000"/>
              </a:lnSpc>
              <a:spcBef>
                <a:spcPts val="0"/>
              </a:spcBef>
              <a:spcAft>
                <a:spcPts val="0"/>
              </a:spcAft>
              <a:buClr>
                <a:schemeClr val="lt1"/>
              </a:buClr>
              <a:buSzPts val="2000"/>
              <a:buFont typeface="Cardo"/>
              <a:buChar char="●"/>
            </a:pPr>
            <a:r>
              <a:rPr lang="en" sz="2000">
                <a:solidFill>
                  <a:schemeClr val="lt1"/>
                </a:solidFill>
                <a:latin typeface="Cardo"/>
                <a:ea typeface="Cardo"/>
                <a:cs typeface="Cardo"/>
                <a:sym typeface="Cardo"/>
              </a:rPr>
              <a:t>a profound understanding of the different aspects of their research and</a:t>
            </a:r>
            <a:endParaRPr sz="2000">
              <a:solidFill>
                <a:schemeClr val="lt1"/>
              </a:solidFill>
              <a:latin typeface="Cardo"/>
              <a:ea typeface="Cardo"/>
              <a:cs typeface="Cardo"/>
              <a:sym typeface="Cardo"/>
            </a:endParaRPr>
          </a:p>
          <a:p>
            <a:pPr indent="-355600" lvl="0" marL="457200" rtl="0" algn="l">
              <a:lnSpc>
                <a:spcPct val="115000"/>
              </a:lnSpc>
              <a:spcBef>
                <a:spcPts val="0"/>
              </a:spcBef>
              <a:spcAft>
                <a:spcPts val="0"/>
              </a:spcAft>
              <a:buClr>
                <a:schemeClr val="lt1"/>
              </a:buClr>
              <a:buSzPts val="2000"/>
              <a:buFont typeface="Cardo"/>
              <a:buChar char="●"/>
            </a:pPr>
            <a:r>
              <a:rPr lang="en" sz="2000">
                <a:solidFill>
                  <a:schemeClr val="lt1"/>
                </a:solidFill>
                <a:latin typeface="Cardo"/>
                <a:ea typeface="Cardo"/>
                <a:cs typeface="Cardo"/>
                <a:sym typeface="Cardo"/>
              </a:rPr>
              <a:t>a creative presentation.</a:t>
            </a:r>
            <a:endParaRPr sz="2000">
              <a:solidFill>
                <a:schemeClr val="lt1"/>
              </a:solidFill>
              <a:latin typeface="Cardo"/>
              <a:ea typeface="Cardo"/>
              <a:cs typeface="Cardo"/>
              <a:sym typeface="Card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0E0E3"/>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rdo"/>
                <a:ea typeface="Cardo"/>
                <a:cs typeface="Cardo"/>
                <a:sym typeface="Cardo"/>
              </a:rPr>
              <a:t>Design Process</a:t>
            </a:r>
            <a:endParaRPr>
              <a:latin typeface="Cardo"/>
              <a:ea typeface="Cardo"/>
              <a:cs typeface="Cardo"/>
              <a:sym typeface="Cardo"/>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rdo"/>
              <a:buChar char="●"/>
            </a:pPr>
            <a:r>
              <a:rPr lang="en" sz="2400">
                <a:latin typeface="Cardo"/>
                <a:ea typeface="Cardo"/>
                <a:cs typeface="Cardo"/>
                <a:sym typeface="Cardo"/>
              </a:rPr>
              <a:t>Define a Problem</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Generate Concepts</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Develop a Solution</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Build and Test a Prototype</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Evaluate the Solution</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Present the Solution</a:t>
            </a:r>
            <a:endParaRPr sz="2400">
              <a:latin typeface="Cardo"/>
              <a:ea typeface="Cardo"/>
              <a:cs typeface="Cardo"/>
              <a:sym typeface="Cardo"/>
            </a:endParaRPr>
          </a:p>
        </p:txBody>
      </p:sp>
      <p:pic>
        <p:nvPicPr>
          <p:cNvPr id="84" name="Google Shape;84;p17"/>
          <p:cNvPicPr preferRelativeResize="0"/>
          <p:nvPr/>
        </p:nvPicPr>
        <p:blipFill>
          <a:blip r:embed="rId3">
            <a:alphaModFix/>
          </a:blip>
          <a:stretch>
            <a:fillRect/>
          </a:stretch>
        </p:blipFill>
        <p:spPr>
          <a:xfrm>
            <a:off x="4914050" y="-33325"/>
            <a:ext cx="3324225" cy="517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5" y="0"/>
            <a:ext cx="9144000" cy="6466795"/>
          </a:xfrm>
          <a:prstGeom prst="rect">
            <a:avLst/>
          </a:prstGeom>
          <a:noFill/>
          <a:ln>
            <a:noFill/>
          </a:ln>
        </p:spPr>
      </p:pic>
      <p:sp>
        <p:nvSpPr>
          <p:cNvPr id="90" name="Google Shape;90;p18"/>
          <p:cNvSpPr txBox="1"/>
          <p:nvPr/>
        </p:nvSpPr>
        <p:spPr>
          <a:xfrm>
            <a:off x="904500" y="806075"/>
            <a:ext cx="7335000" cy="143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chemeClr val="dk2"/>
                </a:solidFill>
                <a:latin typeface="Cardo"/>
                <a:ea typeface="Cardo"/>
                <a:cs typeface="Cardo"/>
                <a:sym typeface="Cardo"/>
              </a:rPr>
              <a:t>Something you are interested in solving</a:t>
            </a:r>
            <a:endParaRPr b="1" sz="1800">
              <a:solidFill>
                <a:schemeClr val="dk2"/>
              </a:solidFill>
              <a:latin typeface="Cardo"/>
              <a:ea typeface="Cardo"/>
              <a:cs typeface="Cardo"/>
              <a:sym typeface="Cardo"/>
            </a:endParaRPr>
          </a:p>
          <a:p>
            <a:pPr indent="0" lvl="0" marL="0" rtl="0" algn="ctr">
              <a:lnSpc>
                <a:spcPct val="100000"/>
              </a:lnSpc>
              <a:spcBef>
                <a:spcPts val="1600"/>
              </a:spcBef>
              <a:spcAft>
                <a:spcPts val="0"/>
              </a:spcAft>
              <a:buNone/>
            </a:pPr>
            <a:r>
              <a:rPr b="1" lang="en" sz="1800">
                <a:solidFill>
                  <a:schemeClr val="dk2"/>
                </a:solidFill>
                <a:latin typeface="Cardo"/>
                <a:ea typeface="Cardo"/>
                <a:cs typeface="Cardo"/>
                <a:sym typeface="Cardo"/>
              </a:rPr>
              <a:t>Affects a wide variety of people</a:t>
            </a:r>
            <a:endParaRPr b="1" sz="1800">
              <a:solidFill>
                <a:schemeClr val="dk2"/>
              </a:solidFill>
              <a:latin typeface="Cardo"/>
              <a:ea typeface="Cardo"/>
              <a:cs typeface="Cardo"/>
              <a:sym typeface="Cardo"/>
            </a:endParaRPr>
          </a:p>
          <a:p>
            <a:pPr indent="0" lvl="0" marL="0" rtl="0" algn="ctr">
              <a:lnSpc>
                <a:spcPct val="100000"/>
              </a:lnSpc>
              <a:spcBef>
                <a:spcPts val="1600"/>
              </a:spcBef>
              <a:spcAft>
                <a:spcPts val="0"/>
              </a:spcAft>
              <a:buNone/>
            </a:pPr>
            <a:r>
              <a:rPr b="1" lang="en" sz="1800">
                <a:solidFill>
                  <a:schemeClr val="dk2"/>
                </a:solidFill>
                <a:latin typeface="Cardo"/>
                <a:ea typeface="Cardo"/>
                <a:cs typeface="Cardo"/>
                <a:sym typeface="Cardo"/>
              </a:rPr>
              <a:t>        Determine possible causes</a:t>
            </a:r>
            <a:endParaRPr b="1" sz="1800">
              <a:solidFill>
                <a:schemeClr val="dk2"/>
              </a:solidFill>
              <a:latin typeface="Cardo"/>
              <a:ea typeface="Cardo"/>
              <a:cs typeface="Cardo"/>
              <a:sym typeface="Cardo"/>
            </a:endParaRPr>
          </a:p>
          <a:p>
            <a:pPr indent="0" lvl="0" marL="0" rtl="0" algn="ctr">
              <a:lnSpc>
                <a:spcPct val="100000"/>
              </a:lnSpc>
              <a:spcBef>
                <a:spcPts val="1600"/>
              </a:spcBef>
              <a:spcAft>
                <a:spcPts val="0"/>
              </a:spcAft>
              <a:buNone/>
            </a:pPr>
            <a:r>
              <a:rPr b="1" lang="en" sz="1800">
                <a:solidFill>
                  <a:schemeClr val="dk2"/>
                </a:solidFill>
                <a:latin typeface="Cardo"/>
                <a:ea typeface="Cardo"/>
                <a:cs typeface="Cardo"/>
                <a:sym typeface="Cardo"/>
              </a:rPr>
              <a:t>Addresses a </a:t>
            </a:r>
            <a:r>
              <a:rPr b="1" lang="en" sz="1800" u="sng">
                <a:solidFill>
                  <a:schemeClr val="dk2"/>
                </a:solidFill>
                <a:latin typeface="Cardo"/>
                <a:ea typeface="Cardo"/>
                <a:cs typeface="Cardo"/>
                <a:sym typeface="Cardo"/>
              </a:rPr>
              <a:t>need</a:t>
            </a:r>
            <a:endParaRPr b="1" sz="1800">
              <a:solidFill>
                <a:schemeClr val="dk2"/>
              </a:solidFill>
              <a:latin typeface="Cardo"/>
              <a:ea typeface="Cardo"/>
              <a:cs typeface="Cardo"/>
              <a:sym typeface="Cardo"/>
            </a:endParaRPr>
          </a:p>
          <a:p>
            <a:pPr indent="0" lvl="0" marL="0" rtl="0" algn="ctr">
              <a:lnSpc>
                <a:spcPct val="100000"/>
              </a:lnSpc>
              <a:spcBef>
                <a:spcPts val="1600"/>
              </a:spcBef>
              <a:spcAft>
                <a:spcPts val="0"/>
              </a:spcAft>
              <a:buNone/>
            </a:pPr>
            <a:r>
              <a:t/>
            </a:r>
            <a:endParaRPr b="1" sz="1800">
              <a:solidFill>
                <a:schemeClr val="dk2"/>
              </a:solidFill>
              <a:latin typeface="Cardo"/>
              <a:ea typeface="Cardo"/>
              <a:cs typeface="Cardo"/>
              <a:sym typeface="Cardo"/>
            </a:endParaRPr>
          </a:p>
          <a:p>
            <a:pPr indent="0" lvl="0" marL="0" rtl="0" algn="ctr">
              <a:lnSpc>
                <a:spcPct val="100000"/>
              </a:lnSpc>
              <a:spcBef>
                <a:spcPts val="1600"/>
              </a:spcBef>
              <a:spcAft>
                <a:spcPts val="0"/>
              </a:spcAft>
              <a:buNone/>
            </a:pPr>
            <a:r>
              <a:t/>
            </a:r>
            <a:endParaRPr b="1" sz="1800">
              <a:latin typeface="Cardo"/>
              <a:ea typeface="Cardo"/>
              <a:cs typeface="Cardo"/>
              <a:sym typeface="Cardo"/>
            </a:endParaRPr>
          </a:p>
        </p:txBody>
      </p:sp>
      <p:sp>
        <p:nvSpPr>
          <p:cNvPr id="91" name="Google Shape;91;p18"/>
          <p:cNvSpPr txBox="1"/>
          <p:nvPr/>
        </p:nvSpPr>
        <p:spPr>
          <a:xfrm>
            <a:off x="1886400" y="145875"/>
            <a:ext cx="53712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Cardo"/>
                <a:ea typeface="Cardo"/>
                <a:cs typeface="Cardo"/>
                <a:sym typeface="Cardo"/>
              </a:rPr>
              <a:t>What makes a “good problem”?</a:t>
            </a:r>
            <a:endParaRPr b="1" sz="2800">
              <a:solidFill>
                <a:schemeClr val="dk1"/>
              </a:solidFill>
              <a:latin typeface="Cardo"/>
              <a:ea typeface="Cardo"/>
              <a:cs typeface="Cardo"/>
              <a:sym typeface="Cardo"/>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rdo"/>
                <a:ea typeface="Cardo"/>
                <a:cs typeface="Cardo"/>
                <a:sym typeface="Cardo"/>
              </a:rPr>
              <a:t>Ideas, Ideas, Ideas!</a:t>
            </a:r>
            <a:endParaRPr b="1">
              <a:latin typeface="Cardo"/>
              <a:ea typeface="Cardo"/>
              <a:cs typeface="Cardo"/>
              <a:sym typeface="Cardo"/>
            </a:endParaRPr>
          </a:p>
        </p:txBody>
      </p:sp>
      <p:sp>
        <p:nvSpPr>
          <p:cNvPr id="97" name="Google Shape;97;p19"/>
          <p:cNvSpPr txBox="1"/>
          <p:nvPr>
            <p:ph idx="1" type="body"/>
          </p:nvPr>
        </p:nvSpPr>
        <p:spPr>
          <a:xfrm>
            <a:off x="311700" y="1152475"/>
            <a:ext cx="4260300" cy="2192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rdo"/>
              <a:buChar char="●"/>
            </a:pPr>
            <a:r>
              <a:rPr lang="en" sz="2400">
                <a:latin typeface="Cardo"/>
                <a:ea typeface="Cardo"/>
                <a:cs typeface="Cardo"/>
                <a:sym typeface="Cardo"/>
              </a:rPr>
              <a:t>Users</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Criteria + Constraints</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Research</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Brainstorm</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Decision Matrix</a:t>
            </a:r>
            <a:endParaRPr sz="2400">
              <a:latin typeface="Cardo"/>
              <a:ea typeface="Cardo"/>
              <a:cs typeface="Cardo"/>
              <a:sym typeface="Cardo"/>
            </a:endParaRPr>
          </a:p>
        </p:txBody>
      </p:sp>
      <p:pic>
        <p:nvPicPr>
          <p:cNvPr id="98" name="Google Shape;98;p19"/>
          <p:cNvPicPr preferRelativeResize="0"/>
          <p:nvPr/>
        </p:nvPicPr>
        <p:blipFill rotWithShape="1">
          <a:blip r:embed="rId3">
            <a:alphaModFix/>
          </a:blip>
          <a:srcRect b="6190" l="0" r="0" t="44637"/>
          <a:stretch/>
        </p:blipFill>
        <p:spPr>
          <a:xfrm>
            <a:off x="431175" y="3688425"/>
            <a:ext cx="8281650" cy="1091650"/>
          </a:xfrm>
          <a:prstGeom prst="rect">
            <a:avLst/>
          </a:prstGeom>
          <a:noFill/>
          <a:ln>
            <a:noFill/>
          </a:ln>
        </p:spPr>
      </p:pic>
      <p:pic>
        <p:nvPicPr>
          <p:cNvPr id="99" name="Google Shape;99;p19"/>
          <p:cNvPicPr preferRelativeResize="0"/>
          <p:nvPr/>
        </p:nvPicPr>
        <p:blipFill>
          <a:blip r:embed="rId4">
            <a:alphaModFix/>
          </a:blip>
          <a:stretch>
            <a:fillRect/>
          </a:stretch>
        </p:blipFill>
        <p:spPr>
          <a:xfrm>
            <a:off x="5025475" y="445025"/>
            <a:ext cx="2899450" cy="289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rdo"/>
                <a:ea typeface="Cardo"/>
                <a:cs typeface="Cardo"/>
                <a:sym typeface="Cardo"/>
              </a:rPr>
              <a:t>Designing Your Solution</a:t>
            </a:r>
            <a:endParaRPr b="1">
              <a:latin typeface="Cardo"/>
              <a:ea typeface="Cardo"/>
              <a:cs typeface="Cardo"/>
              <a:sym typeface="Cardo"/>
            </a:endParaRPr>
          </a:p>
        </p:txBody>
      </p:sp>
      <p:sp>
        <p:nvSpPr>
          <p:cNvPr id="105" name="Google Shape;105;p20"/>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rdo"/>
              <a:buChar char="●"/>
            </a:pPr>
            <a:r>
              <a:rPr lang="en" sz="2400">
                <a:latin typeface="Cardo"/>
                <a:ea typeface="Cardo"/>
                <a:cs typeface="Cardo"/>
                <a:sym typeface="Cardo"/>
              </a:rPr>
              <a:t>Design solution</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Drawings/CAD (plan)</a:t>
            </a:r>
            <a:endParaRPr sz="2400">
              <a:latin typeface="Cardo"/>
              <a:ea typeface="Cardo"/>
              <a:cs typeface="Cardo"/>
              <a:sym typeface="Cardo"/>
            </a:endParaRPr>
          </a:p>
          <a:p>
            <a:pPr indent="-381000" lvl="0" marL="457200" rtl="0" algn="l">
              <a:spcBef>
                <a:spcPts val="0"/>
              </a:spcBef>
              <a:spcAft>
                <a:spcPts val="0"/>
              </a:spcAft>
              <a:buSzPts val="2400"/>
              <a:buFont typeface="Cardo"/>
              <a:buChar char="●"/>
            </a:pPr>
            <a:r>
              <a:rPr lang="en" sz="2400">
                <a:latin typeface="Cardo"/>
                <a:ea typeface="Cardo"/>
                <a:cs typeface="Cardo"/>
                <a:sym typeface="Cardo"/>
              </a:rPr>
              <a:t>Prototype: A full-scale working model used to test your design</a:t>
            </a:r>
            <a:endParaRPr sz="2400">
              <a:latin typeface="Cardo"/>
              <a:ea typeface="Cardo"/>
              <a:cs typeface="Cardo"/>
              <a:sym typeface="Cardo"/>
            </a:endParaRPr>
          </a:p>
        </p:txBody>
      </p:sp>
      <p:pic>
        <p:nvPicPr>
          <p:cNvPr id="106" name="Google Shape;106;p20"/>
          <p:cNvPicPr preferRelativeResize="0"/>
          <p:nvPr/>
        </p:nvPicPr>
        <p:blipFill>
          <a:blip r:embed="rId3">
            <a:alphaModFix/>
          </a:blip>
          <a:stretch>
            <a:fillRect/>
          </a:stretch>
        </p:blipFill>
        <p:spPr>
          <a:xfrm>
            <a:off x="4878575" y="1017725"/>
            <a:ext cx="3586475" cy="350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0" y="0"/>
            <a:ext cx="9224750" cy="6134450"/>
          </a:xfrm>
          <a:prstGeom prst="rect">
            <a:avLst/>
          </a:prstGeom>
          <a:noFill/>
          <a:ln>
            <a:noFill/>
          </a:ln>
        </p:spPr>
      </p:pic>
      <p:sp>
        <p:nvSpPr>
          <p:cNvPr id="112" name="Google Shape;112;p21"/>
          <p:cNvSpPr txBox="1"/>
          <p:nvPr/>
        </p:nvSpPr>
        <p:spPr>
          <a:xfrm>
            <a:off x="311700" y="1397700"/>
            <a:ext cx="3518100" cy="25638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2"/>
              </a:buClr>
              <a:buSzPts val="2400"/>
              <a:buFont typeface="Cardo"/>
              <a:buChar char="●"/>
            </a:pPr>
            <a:r>
              <a:rPr lang="en" sz="2400">
                <a:solidFill>
                  <a:schemeClr val="dk2"/>
                </a:solidFill>
                <a:latin typeface="Cardo"/>
                <a:ea typeface="Cardo"/>
                <a:cs typeface="Cardo"/>
                <a:sym typeface="Cardo"/>
              </a:rPr>
              <a:t>Does your solution work?</a:t>
            </a:r>
            <a:endParaRPr sz="2400">
              <a:solidFill>
                <a:schemeClr val="dk2"/>
              </a:solidFill>
              <a:latin typeface="Cardo"/>
              <a:ea typeface="Cardo"/>
              <a:cs typeface="Cardo"/>
              <a:sym typeface="Cardo"/>
            </a:endParaRPr>
          </a:p>
          <a:p>
            <a:pPr indent="-381000" lvl="0" marL="457200" rtl="0" algn="l">
              <a:lnSpc>
                <a:spcPct val="115000"/>
              </a:lnSpc>
              <a:spcBef>
                <a:spcPts val="0"/>
              </a:spcBef>
              <a:spcAft>
                <a:spcPts val="0"/>
              </a:spcAft>
              <a:buClr>
                <a:schemeClr val="dk2"/>
              </a:buClr>
              <a:buSzPts val="2400"/>
              <a:buFont typeface="Cardo"/>
              <a:buChar char="●"/>
            </a:pPr>
            <a:r>
              <a:rPr lang="en" sz="2400">
                <a:solidFill>
                  <a:schemeClr val="dk2"/>
                </a:solidFill>
                <a:latin typeface="Cardo"/>
                <a:ea typeface="Cardo"/>
                <a:cs typeface="Cardo"/>
                <a:sym typeface="Cardo"/>
              </a:rPr>
              <a:t>What can be improved next time?</a:t>
            </a:r>
            <a:endParaRPr sz="2400">
              <a:solidFill>
                <a:schemeClr val="dk2"/>
              </a:solidFill>
              <a:latin typeface="Cardo"/>
              <a:ea typeface="Cardo"/>
              <a:cs typeface="Cardo"/>
              <a:sym typeface="Cardo"/>
            </a:endParaRPr>
          </a:p>
          <a:p>
            <a:pPr indent="-381000" lvl="0" marL="457200" rtl="0" algn="l">
              <a:lnSpc>
                <a:spcPct val="115000"/>
              </a:lnSpc>
              <a:spcBef>
                <a:spcPts val="0"/>
              </a:spcBef>
              <a:spcAft>
                <a:spcPts val="0"/>
              </a:spcAft>
              <a:buClr>
                <a:schemeClr val="dk2"/>
              </a:buClr>
              <a:buSzPts val="2400"/>
              <a:buFont typeface="Cardo"/>
              <a:buChar char="●"/>
            </a:pPr>
            <a:r>
              <a:rPr lang="en" sz="2400">
                <a:solidFill>
                  <a:schemeClr val="dk2"/>
                </a:solidFill>
                <a:latin typeface="Cardo"/>
                <a:ea typeface="Cardo"/>
                <a:cs typeface="Cardo"/>
                <a:sym typeface="Cardo"/>
              </a:rPr>
              <a:t>Engineering is an “iterative” process</a:t>
            </a:r>
            <a:endParaRPr sz="2400">
              <a:solidFill>
                <a:schemeClr val="dk2"/>
              </a:solidFill>
              <a:latin typeface="Cardo"/>
              <a:ea typeface="Cardo"/>
              <a:cs typeface="Cardo"/>
              <a:sym typeface="Cardo"/>
            </a:endParaRPr>
          </a:p>
          <a:p>
            <a:pPr indent="0" lvl="0" marL="0" rtl="0" algn="l">
              <a:spcBef>
                <a:spcPts val="1600"/>
              </a:spcBef>
              <a:spcAft>
                <a:spcPts val="0"/>
              </a:spcAft>
              <a:buNone/>
            </a:pPr>
            <a:r>
              <a:t/>
            </a:r>
            <a:endParaRPr sz="2400">
              <a:latin typeface="Cardo"/>
              <a:ea typeface="Cardo"/>
              <a:cs typeface="Cardo"/>
              <a:sym typeface="Cardo"/>
            </a:endParaRPr>
          </a:p>
        </p:txBody>
      </p:sp>
      <p:sp>
        <p:nvSpPr>
          <p:cNvPr id="113" name="Google Shape;113;p21"/>
          <p:cNvSpPr txBox="1"/>
          <p:nvPr/>
        </p:nvSpPr>
        <p:spPr>
          <a:xfrm>
            <a:off x="311700" y="285650"/>
            <a:ext cx="73350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dk1"/>
                </a:solidFill>
                <a:latin typeface="Cardo"/>
                <a:ea typeface="Cardo"/>
                <a:cs typeface="Cardo"/>
                <a:sym typeface="Cardo"/>
              </a:rPr>
              <a:t>Evaluate!</a:t>
            </a:r>
            <a:endParaRPr b="1" sz="4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